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2" r:id="rId2"/>
    <p:sldId id="375" r:id="rId3"/>
    <p:sldId id="370" r:id="rId4"/>
    <p:sldId id="329" r:id="rId5"/>
    <p:sldId id="376" r:id="rId6"/>
    <p:sldId id="372" r:id="rId7"/>
    <p:sldId id="373" r:id="rId8"/>
    <p:sldId id="371" r:id="rId9"/>
    <p:sldId id="366" r:id="rId10"/>
    <p:sldId id="367" r:id="rId11"/>
    <p:sldId id="369" r:id="rId12"/>
    <p:sldId id="378" r:id="rId13"/>
    <p:sldId id="379" r:id="rId14"/>
    <p:sldId id="377" r:id="rId15"/>
    <p:sldId id="368" r:id="rId16"/>
    <p:sldId id="374" r:id="rId17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Frutiger 55 Roman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31"/>
    <a:srgbClr val="5C5B5D"/>
    <a:srgbClr val="89AA00"/>
    <a:srgbClr val="000000"/>
    <a:srgbClr val="F5F5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311" autoAdjust="0"/>
    <p:restoredTop sz="98108" autoAdjust="0"/>
  </p:normalViewPr>
  <p:slideViewPr>
    <p:cSldViewPr>
      <p:cViewPr>
        <p:scale>
          <a:sx n="75" d="100"/>
          <a:sy n="75" d="100"/>
        </p:scale>
        <p:origin x="-2574" y="-426"/>
      </p:cViewPr>
      <p:guideLst>
        <p:guide orient="horz" pos="1071"/>
        <p:guide pos="1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136" y="-96"/>
      </p:cViewPr>
      <p:guideLst>
        <p:guide orient="horz" pos="3143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ck\Desktop\Q2%20calulation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ivesrv2\livexshare\Central%20Files\Marketing\Presentation\Champagne\Annual%20share%20of%20trade%20on%20Liv-ex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ivesrv2\livexshare\Central%20Files\Marketing\indices\champagne%2025\champ25%20FULL%20WORKINGS_2010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livesrv2\livexshare\Central%20Files\Marketing\indices\champagne%2025\champ25%20FULL%20WORKINGS_2010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jack\AppData\Local\Microsoft\Windows\Temporary%20Internet%20Files\Content.Outlook\JH1TYANC\Top%20fizz%20v%20firs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livesrv2\livexshare\Central%20Files\Marketing\Presentation\Champagne\Burgundy%20share%20of%20trade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livesrv2\livexshare\Central%20Files\Marketing\Presentation\Champagne\Average%20sco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3606200168375"/>
          <c:y val="5.1400554097404488E-2"/>
          <c:w val="0.7869338384588761"/>
          <c:h val="0.86284614926912473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8B0031"/>
            </a:solidFill>
            <a:ln>
              <a:solidFill>
                <a:schemeClr val="tx1">
                  <a:lumMod val="85000"/>
                </a:schemeClr>
              </a:solidFill>
            </a:ln>
          </c:spPr>
          <c:invertIfNegative val="0"/>
          <c:cat>
            <c:numRef>
              <c:f>Sheet5!$I$3000:$I$3006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Sheet5!$J$3000:$J$3006</c:f>
              <c:numCache>
                <c:formatCode>General</c:formatCode>
                <c:ptCount val="7"/>
                <c:pt idx="0">
                  <c:v>1</c:v>
                </c:pt>
                <c:pt idx="1">
                  <c:v>1.125</c:v>
                </c:pt>
                <c:pt idx="2">
                  <c:v>1.825</c:v>
                </c:pt>
                <c:pt idx="3">
                  <c:v>2.5249999999999999</c:v>
                </c:pt>
                <c:pt idx="4">
                  <c:v>3.3875000000000002</c:v>
                </c:pt>
                <c:pt idx="5">
                  <c:v>2.75</c:v>
                </c:pt>
                <c:pt idx="6">
                  <c:v>3.9874999999999998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114560"/>
        <c:axId val="162436224"/>
      </c:barChart>
      <c:catAx>
        <c:axId val="162114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2436224"/>
        <c:crosses val="autoZero"/>
        <c:auto val="1"/>
        <c:lblAlgn val="ctr"/>
        <c:lblOffset val="100"/>
        <c:noMultiLvlLbl val="0"/>
      </c:catAx>
      <c:valAx>
        <c:axId val="16243622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8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GB" sz="1200" b="0"/>
                  <a:t>Global  market turnover (Billion USD)</a:t>
                </a:r>
              </a:p>
            </c:rich>
          </c:tx>
          <c:layout>
            <c:manualLayout>
              <c:xMode val="edge"/>
              <c:yMode val="edge"/>
              <c:x val="3.5964891634098918E-2"/>
              <c:y val="9.6077426136335978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211456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3C3C41"/>
                </a:solidFill>
                <a:latin typeface="Arial" pitchFamily="34" charset="0"/>
                <a:cs typeface="Arial" pitchFamily="34" charset="0"/>
              </a:defRPr>
            </a:pPr>
            <a:r>
              <a:rPr lang="en-US" sz="1600" dirty="0">
                <a:solidFill>
                  <a:srgbClr val="3C3C41"/>
                </a:solidFill>
                <a:latin typeface="Arial" pitchFamily="34" charset="0"/>
                <a:cs typeface="Arial" pitchFamily="34" charset="0"/>
              </a:rPr>
              <a:t>Champagne: Average monthly share of trade on Liv-ex</a:t>
            </a:r>
          </a:p>
        </c:rich>
      </c:tx>
      <c:layout>
        <c:manualLayout>
          <c:xMode val="edge"/>
          <c:yMode val="edge"/>
          <c:x val="0.14540266841644794"/>
          <c:y val="3.70370370370370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9956227747747174E-2"/>
          <c:y val="0.12625801718680291"/>
          <c:w val="0.89977354809425381"/>
          <c:h val="0.763025889539610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70032"/>
            </a:solidFill>
          </c:spPr>
          <c:invertIfNegative val="0"/>
          <c:cat>
            <c:numRef>
              <c:f>Sheet1!$A$3:$A$8</c:f>
              <c:numCache>
                <c:formatCode>General</c:formatCode>
                <c:ptCount val="6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</c:numCache>
            </c:numRef>
          </c:cat>
          <c:val>
            <c:numRef>
              <c:f>Sheet1!$B$3:$B$8</c:f>
              <c:numCache>
                <c:formatCode>0.00</c:formatCode>
                <c:ptCount val="6"/>
                <c:pt idx="0">
                  <c:v>2.1</c:v>
                </c:pt>
                <c:pt idx="1">
                  <c:v>2.6</c:v>
                </c:pt>
                <c:pt idx="2">
                  <c:v>2.9749999999999988</c:v>
                </c:pt>
                <c:pt idx="3">
                  <c:v>1.8648350992197269</c:v>
                </c:pt>
                <c:pt idx="4">
                  <c:v>1.4035737604974603</c:v>
                </c:pt>
                <c:pt idx="5">
                  <c:v>1.0569364515125579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453376"/>
        <c:axId val="162454912"/>
      </c:barChart>
      <c:catAx>
        <c:axId val="16245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2454912"/>
        <c:crosses val="autoZero"/>
        <c:auto val="1"/>
        <c:lblAlgn val="ctr"/>
        <c:lblOffset val="100"/>
        <c:noMultiLvlLbl val="0"/>
      </c:catAx>
      <c:valAx>
        <c:axId val="162454912"/>
        <c:scaling>
          <c:orientation val="minMax"/>
          <c:max val="4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400" b="0">
                    <a:latin typeface="Arial" pitchFamily="34" charset="0"/>
                    <a:cs typeface="Arial" pitchFamily="34" charset="0"/>
                  </a:rPr>
                  <a:t>% of trade on Liv-ex</a:t>
                </a:r>
              </a:p>
            </c:rich>
          </c:tx>
          <c:layout>
            <c:manualLayout>
              <c:xMode val="edge"/>
              <c:yMode val="edge"/>
              <c:x val="1.1111111111111125E-2"/>
              <c:y val="0.2734153543307086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2453376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dirty="0">
                <a:solidFill>
                  <a:srgbClr val="4B4B69"/>
                </a:solidFill>
              </a:rPr>
              <a:t>The Liv-ex 25 Champagne Index</a:t>
            </a:r>
          </a:p>
        </c:rich>
      </c:tx>
      <c:layout>
        <c:manualLayout>
          <c:xMode val="edge"/>
          <c:yMode val="edge"/>
          <c:x val="9.9450208663402706E-2"/>
          <c:y val="9.9502487562189226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5547269904423943E-2"/>
          <c:y val="8.5570833496559265E-2"/>
          <c:w val="0.86972560248151753"/>
          <c:h val="0.68493098810409891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Sheet2!$D$1:$CW$1</c:f>
              <c:numCache>
                <c:formatCode>mmm\-yy</c:formatCode>
                <c:ptCount val="98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  <c:pt idx="92">
                  <c:v>40756</c:v>
                </c:pt>
                <c:pt idx="93">
                  <c:v>40787</c:v>
                </c:pt>
                <c:pt idx="94">
                  <c:v>40817</c:v>
                </c:pt>
                <c:pt idx="95">
                  <c:v>40848</c:v>
                </c:pt>
                <c:pt idx="96">
                  <c:v>40878</c:v>
                </c:pt>
                <c:pt idx="97">
                  <c:v>40909</c:v>
                </c:pt>
              </c:numCache>
            </c:numRef>
          </c:cat>
          <c:val>
            <c:numRef>
              <c:f>Sheet2!$E$35:$CW$35</c:f>
              <c:numCache>
                <c:formatCode>0.00</c:formatCode>
                <c:ptCount val="97"/>
                <c:pt idx="0">
                  <c:v>100.03963011889033</c:v>
                </c:pt>
                <c:pt idx="1">
                  <c:v>102.56935270805815</c:v>
                </c:pt>
                <c:pt idx="2">
                  <c:v>102.47688243064731</c:v>
                </c:pt>
                <c:pt idx="3">
                  <c:v>104.98018494055485</c:v>
                </c:pt>
                <c:pt idx="4">
                  <c:v>105.28401585204759</c:v>
                </c:pt>
                <c:pt idx="5">
                  <c:v>107.52972258916779</c:v>
                </c:pt>
                <c:pt idx="6">
                  <c:v>107.26552179656541</c:v>
                </c:pt>
                <c:pt idx="7">
                  <c:v>109.65653896961688</c:v>
                </c:pt>
                <c:pt idx="8">
                  <c:v>107.62246881159082</c:v>
                </c:pt>
                <c:pt idx="9">
                  <c:v>108.49595839897147</c:v>
                </c:pt>
                <c:pt idx="10">
                  <c:v>112.46025729554462</c:v>
                </c:pt>
                <c:pt idx="11">
                  <c:v>113.68192105411879</c:v>
                </c:pt>
                <c:pt idx="12">
                  <c:v>121.59219389088648</c:v>
                </c:pt>
                <c:pt idx="13">
                  <c:v>118.04326067222858</c:v>
                </c:pt>
                <c:pt idx="14">
                  <c:v>123.08873199513977</c:v>
                </c:pt>
                <c:pt idx="15">
                  <c:v>124.82349453231514</c:v>
                </c:pt>
                <c:pt idx="16">
                  <c:v>124.91677691963491</c:v>
                </c:pt>
                <c:pt idx="17">
                  <c:v>124.56113781797818</c:v>
                </c:pt>
                <c:pt idx="18">
                  <c:v>125.26075572287674</c:v>
                </c:pt>
                <c:pt idx="19">
                  <c:v>124.46785543065839</c:v>
                </c:pt>
                <c:pt idx="20">
                  <c:v>125.31322706574419</c:v>
                </c:pt>
                <c:pt idx="21">
                  <c:v>126.34131069926234</c:v>
                </c:pt>
                <c:pt idx="22">
                  <c:v>128.16587670819811</c:v>
                </c:pt>
                <c:pt idx="23">
                  <c:v>129.16006747467725</c:v>
                </c:pt>
                <c:pt idx="24">
                  <c:v>127.34115027691446</c:v>
                </c:pt>
                <c:pt idx="25">
                  <c:v>131.74157418081865</c:v>
                </c:pt>
                <c:pt idx="26">
                  <c:v>131.94493138305324</c:v>
                </c:pt>
                <c:pt idx="27">
                  <c:v>135.75228676906531</c:v>
                </c:pt>
                <c:pt idx="28">
                  <c:v>139.65726665215476</c:v>
                </c:pt>
                <c:pt idx="29">
                  <c:v>140.71486537049128</c:v>
                </c:pt>
                <c:pt idx="30">
                  <c:v>143.74664836305658</c:v>
                </c:pt>
                <c:pt idx="31">
                  <c:v>146.63199461000596</c:v>
                </c:pt>
                <c:pt idx="32">
                  <c:v>147.80891215810379</c:v>
                </c:pt>
                <c:pt idx="33">
                  <c:v>149.98919259282852</c:v>
                </c:pt>
                <c:pt idx="34">
                  <c:v>156.06811965770208</c:v>
                </c:pt>
                <c:pt idx="35">
                  <c:v>158.89331291500613</c:v>
                </c:pt>
                <c:pt idx="36">
                  <c:v>158.35366925911643</c:v>
                </c:pt>
                <c:pt idx="37">
                  <c:v>163.63371208831018</c:v>
                </c:pt>
                <c:pt idx="38">
                  <c:v>168.24184565968076</c:v>
                </c:pt>
                <c:pt idx="39">
                  <c:v>175.35773504371451</c:v>
                </c:pt>
                <c:pt idx="40">
                  <c:v>186.98652676572641</c:v>
                </c:pt>
                <c:pt idx="41">
                  <c:v>187.49442667715181</c:v>
                </c:pt>
                <c:pt idx="42">
                  <c:v>192.84430419732598</c:v>
                </c:pt>
                <c:pt idx="43">
                  <c:v>194.44317651123021</c:v>
                </c:pt>
                <c:pt idx="44">
                  <c:v>195.13348328802678</c:v>
                </c:pt>
                <c:pt idx="45">
                  <c:v>197.86425568447248</c:v>
                </c:pt>
                <c:pt idx="46">
                  <c:v>204.51353419626398</c:v>
                </c:pt>
                <c:pt idx="47">
                  <c:v>215.35541122007081</c:v>
                </c:pt>
                <c:pt idx="48">
                  <c:v>212.46728948479654</c:v>
                </c:pt>
                <c:pt idx="49">
                  <c:v>223.11628667391</c:v>
                </c:pt>
                <c:pt idx="50">
                  <c:v>235.2203527161094</c:v>
                </c:pt>
                <c:pt idx="51">
                  <c:v>235.51496488462828</c:v>
                </c:pt>
                <c:pt idx="52">
                  <c:v>235.18040530342907</c:v>
                </c:pt>
                <c:pt idx="53">
                  <c:v>239.40983762097974</c:v>
                </c:pt>
                <c:pt idx="54">
                  <c:v>239.61258413131492</c:v>
                </c:pt>
                <c:pt idx="55">
                  <c:v>242.26277065926985</c:v>
                </c:pt>
                <c:pt idx="56">
                  <c:v>241.35041136276089</c:v>
                </c:pt>
                <c:pt idx="57">
                  <c:v>238.64229726042458</c:v>
                </c:pt>
                <c:pt idx="58">
                  <c:v>241.07525538444847</c:v>
                </c:pt>
                <c:pt idx="59">
                  <c:v>235.83280990292067</c:v>
                </c:pt>
                <c:pt idx="60">
                  <c:v>232.60334763115037</c:v>
                </c:pt>
                <c:pt idx="61">
                  <c:v>232.52611086530842</c:v>
                </c:pt>
                <c:pt idx="62">
                  <c:v>240.2497874495117</c:v>
                </c:pt>
                <c:pt idx="63">
                  <c:v>241.24814514424676</c:v>
                </c:pt>
                <c:pt idx="64">
                  <c:v>241.06844075919463</c:v>
                </c:pt>
                <c:pt idx="65">
                  <c:v>242.72072274398099</c:v>
                </c:pt>
                <c:pt idx="66">
                  <c:v>249.12518735570637</c:v>
                </c:pt>
                <c:pt idx="67">
                  <c:v>250.94719014859768</c:v>
                </c:pt>
                <c:pt idx="68">
                  <c:v>249.46962076038974</c:v>
                </c:pt>
                <c:pt idx="69">
                  <c:v>249.33484247160061</c:v>
                </c:pt>
                <c:pt idx="70">
                  <c:v>254.35158988764431</c:v>
                </c:pt>
                <c:pt idx="71">
                  <c:v>254.35158988764431</c:v>
                </c:pt>
                <c:pt idx="72">
                  <c:v>253.40814186611962</c:v>
                </c:pt>
                <c:pt idx="73">
                  <c:v>259.07382178374115</c:v>
                </c:pt>
                <c:pt idx="74">
                  <c:v>253.80748494401365</c:v>
                </c:pt>
                <c:pt idx="75">
                  <c:v>250.77247755201921</c:v>
                </c:pt>
                <c:pt idx="76">
                  <c:v>250.9322147831767</c:v>
                </c:pt>
                <c:pt idx="77">
                  <c:v>258.54968399400525</c:v>
                </c:pt>
                <c:pt idx="78">
                  <c:v>248.68590997002289</c:v>
                </c:pt>
                <c:pt idx="79">
                  <c:v>262.56807371531352</c:v>
                </c:pt>
                <c:pt idx="80">
                  <c:v>268.57818703761825</c:v>
                </c:pt>
                <c:pt idx="81">
                  <c:v>269.581536520827</c:v>
                </c:pt>
                <c:pt idx="82">
                  <c:v>269.39684034730118</c:v>
                </c:pt>
                <c:pt idx="83">
                  <c:v>272.0225210844543</c:v>
                </c:pt>
                <c:pt idx="84">
                  <c:v>267.56485397746235</c:v>
                </c:pt>
                <c:pt idx="85">
                  <c:v>267.40511674630432</c:v>
                </c:pt>
                <c:pt idx="86">
                  <c:v>268.94757938467029</c:v>
                </c:pt>
                <c:pt idx="87">
                  <c:v>273.32038608760956</c:v>
                </c:pt>
                <c:pt idx="88">
                  <c:v>272.29706945050629</c:v>
                </c:pt>
                <c:pt idx="89">
                  <c:v>275.28215895776384</c:v>
                </c:pt>
                <c:pt idx="90">
                  <c:v>275.71145276649986</c:v>
                </c:pt>
                <c:pt idx="91">
                  <c:v>275.28215895776378</c:v>
                </c:pt>
                <c:pt idx="92">
                  <c:v>274.98764343781716</c:v>
                </c:pt>
                <c:pt idx="93">
                  <c:v>270.71467250435143</c:v>
                </c:pt>
                <c:pt idx="94">
                  <c:v>281.27230512617399</c:v>
                </c:pt>
                <c:pt idx="95">
                  <c:v>277.28386613570791</c:v>
                </c:pt>
                <c:pt idx="96">
                  <c:v>274.93772555308021</c:v>
                </c:pt>
              </c:numCache>
            </c:numRef>
          </c:val>
          <c:smooth val="0"/>
        </c:ser>
        <c:ser>
          <c:idx val="1"/>
          <c:order val="1"/>
          <c:spPr>
            <a:ln>
              <a:solidFill>
                <a:srgbClr val="8B0031"/>
              </a:solidFill>
            </a:ln>
          </c:spPr>
          <c:marker>
            <c:symbol val="none"/>
          </c:marker>
          <c:cat>
            <c:numRef>
              <c:f>Sheet2!$D$1:$CQ$1</c:f>
              <c:numCache>
                <c:formatCode>mmm\-yy</c:formatCode>
                <c:ptCount val="92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</c:numCache>
            </c:numRef>
          </c:cat>
          <c:val>
            <c:numRef>
              <c:f>Sheet2!$D$56:$CF$56</c:f>
              <c:numCache>
                <c:formatCode>General</c:formatCode>
                <c:ptCount val="81"/>
                <c:pt idx="0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560640"/>
        <c:axId val="162570624"/>
      </c:lineChart>
      <c:dateAx>
        <c:axId val="1625606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en-US"/>
          </a:p>
        </c:txPr>
        <c:crossAx val="162570624"/>
        <c:crosses val="autoZero"/>
        <c:auto val="1"/>
        <c:lblOffset val="100"/>
        <c:baseTimeUnit val="months"/>
        <c:majorUnit val="3"/>
        <c:majorTimeUnit val="months"/>
      </c:dateAx>
      <c:valAx>
        <c:axId val="162570624"/>
        <c:scaling>
          <c:orientation val="minMax"/>
          <c:max val="300"/>
          <c:min val="80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US" sz="1400" b="0"/>
                  <a:t>Index level</a:t>
                </a:r>
              </a:p>
            </c:rich>
          </c:tx>
          <c:layout>
            <c:manualLayout>
              <c:xMode val="edge"/>
              <c:yMode val="edge"/>
              <c:x val="8.4142484707740127E-3"/>
              <c:y val="0.3225822130874351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62560640"/>
        <c:crosses val="autoZero"/>
        <c:crossBetween val="between"/>
        <c:majorUnit val="2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>
                <a:solidFill>
                  <a:srgbClr val="4B4B69"/>
                </a:solidFill>
                <a:latin typeface="Arial" pitchFamily="34" charset="0"/>
                <a:cs typeface="Arial" pitchFamily="34" charset="0"/>
              </a:defRPr>
            </a:pPr>
            <a:r>
              <a:rPr lang="en-US" sz="1600" dirty="0">
                <a:solidFill>
                  <a:srgbClr val="4B4B69"/>
                </a:solidFill>
                <a:latin typeface="Arial" pitchFamily="34" charset="0"/>
                <a:cs typeface="Arial" pitchFamily="34" charset="0"/>
              </a:rPr>
              <a:t>The Liv-ex 25 Champagne Index by brand</a:t>
            </a:r>
          </a:p>
        </c:rich>
      </c:tx>
      <c:layout>
        <c:manualLayout>
          <c:xMode val="edge"/>
          <c:yMode val="edge"/>
          <c:x val="0.11447941610038463"/>
          <c:y val="1.709401709401710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38622423220354"/>
          <c:y val="8.2791798027180841E-2"/>
          <c:w val="0.87360468072460029"/>
          <c:h val="0.72537402843986865"/>
        </c:manualLayout>
      </c:layout>
      <c:lineChart>
        <c:grouping val="standard"/>
        <c:varyColors val="0"/>
        <c:ser>
          <c:idx val="0"/>
          <c:order val="0"/>
          <c:tx>
            <c:strRef>
              <c:f>Sheet2!$A$38</c:f>
              <c:strCache>
                <c:ptCount val="1"/>
                <c:pt idx="0">
                  <c:v>Dom Perignon</c:v>
                </c:pt>
              </c:strCache>
            </c:strRef>
          </c:tx>
          <c:spPr>
            <a:ln>
              <a:solidFill>
                <a:srgbClr val="89AA00"/>
              </a:solidFill>
            </a:ln>
          </c:spPr>
          <c:marker>
            <c:symbol val="none"/>
          </c:marker>
          <c:cat>
            <c:numRef>
              <c:f>Sheet2!$D$1:$CW$1</c:f>
              <c:numCache>
                <c:formatCode>mmm\-yy</c:formatCode>
                <c:ptCount val="98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  <c:pt idx="92">
                  <c:v>40756</c:v>
                </c:pt>
                <c:pt idx="93">
                  <c:v>40787</c:v>
                </c:pt>
                <c:pt idx="94">
                  <c:v>40817</c:v>
                </c:pt>
                <c:pt idx="95">
                  <c:v>40848</c:v>
                </c:pt>
                <c:pt idx="96">
                  <c:v>40878</c:v>
                </c:pt>
                <c:pt idx="97">
                  <c:v>40909</c:v>
                </c:pt>
              </c:numCache>
            </c:numRef>
          </c:cat>
          <c:val>
            <c:numRef>
              <c:f>Sheet2!$D$38:$CW$38</c:f>
              <c:numCache>
                <c:formatCode>0.00</c:formatCode>
                <c:ptCount val="98"/>
                <c:pt idx="0">
                  <c:v>100</c:v>
                </c:pt>
                <c:pt idx="1">
                  <c:v>99.536784741144416</c:v>
                </c:pt>
                <c:pt idx="2">
                  <c:v>109.94550408719351</c:v>
                </c:pt>
                <c:pt idx="3">
                  <c:v>108.71934604904632</c:v>
                </c:pt>
                <c:pt idx="4">
                  <c:v>110.0817438692098</c:v>
                </c:pt>
                <c:pt idx="5">
                  <c:v>110.76294277929154</c:v>
                </c:pt>
                <c:pt idx="6">
                  <c:v>115.94005449591289</c:v>
                </c:pt>
                <c:pt idx="7">
                  <c:v>113.97820163487739</c:v>
                </c:pt>
                <c:pt idx="8">
                  <c:v>115.66757493188008</c:v>
                </c:pt>
                <c:pt idx="9">
                  <c:v>114.11444141689365</c:v>
                </c:pt>
                <c:pt idx="10">
                  <c:v>113.2697547683924</c:v>
                </c:pt>
                <c:pt idx="11">
                  <c:v>115.23160762942781</c:v>
                </c:pt>
                <c:pt idx="12">
                  <c:v>117.0027247956403</c:v>
                </c:pt>
                <c:pt idx="13">
                  <c:v>120.70844686648488</c:v>
                </c:pt>
                <c:pt idx="14">
                  <c:v>116.89373297002719</c:v>
                </c:pt>
                <c:pt idx="15">
                  <c:v>127.41144414168936</c:v>
                </c:pt>
                <c:pt idx="16">
                  <c:v>127.0027247956403</c:v>
                </c:pt>
                <c:pt idx="17">
                  <c:v>126.73024523160764</c:v>
                </c:pt>
                <c:pt idx="18">
                  <c:v>128.91008174386909</c:v>
                </c:pt>
                <c:pt idx="19">
                  <c:v>122.34332425068115</c:v>
                </c:pt>
                <c:pt idx="20">
                  <c:v>119.91825613079016</c:v>
                </c:pt>
                <c:pt idx="21">
                  <c:v>128.33787465940048</c:v>
                </c:pt>
                <c:pt idx="22">
                  <c:v>128.48047229791101</c:v>
                </c:pt>
                <c:pt idx="23">
                  <c:v>128.36164093248567</c:v>
                </c:pt>
                <c:pt idx="24">
                  <c:v>132.06917953375705</c:v>
                </c:pt>
                <c:pt idx="25">
                  <c:v>129.95398122918542</c:v>
                </c:pt>
                <c:pt idx="26">
                  <c:v>130.8095670602481</c:v>
                </c:pt>
                <c:pt idx="27">
                  <c:v>121.37435664547377</c:v>
                </c:pt>
                <c:pt idx="28">
                  <c:v>129.5499545867392</c:v>
                </c:pt>
                <c:pt idx="29">
                  <c:v>141.40932485619129</c:v>
                </c:pt>
                <c:pt idx="30">
                  <c:v>140.50620647895846</c:v>
                </c:pt>
                <c:pt idx="31">
                  <c:v>152.69830457160151</c:v>
                </c:pt>
                <c:pt idx="32">
                  <c:v>152.74583711777166</c:v>
                </c:pt>
                <c:pt idx="33">
                  <c:v>155.28882833787469</c:v>
                </c:pt>
                <c:pt idx="34">
                  <c:v>154.52830759915219</c:v>
                </c:pt>
                <c:pt idx="35">
                  <c:v>153.62651672529304</c:v>
                </c:pt>
                <c:pt idx="36">
                  <c:v>161.78557701259021</c:v>
                </c:pt>
                <c:pt idx="37">
                  <c:v>159.85316799717771</c:v>
                </c:pt>
                <c:pt idx="38">
                  <c:v>165.32832687417994</c:v>
                </c:pt>
                <c:pt idx="39">
                  <c:v>165.1136147613559</c:v>
                </c:pt>
                <c:pt idx="40">
                  <c:v>165.95099200136818</c:v>
                </c:pt>
                <c:pt idx="41">
                  <c:v>165.43568293059158</c:v>
                </c:pt>
                <c:pt idx="42">
                  <c:v>173.89534017584182</c:v>
                </c:pt>
                <c:pt idx="43">
                  <c:v>173.2082614148062</c:v>
                </c:pt>
                <c:pt idx="44">
                  <c:v>172.95060687941805</c:v>
                </c:pt>
                <c:pt idx="45">
                  <c:v>174.861544683548</c:v>
                </c:pt>
                <c:pt idx="46">
                  <c:v>177.97487031949044</c:v>
                </c:pt>
                <c:pt idx="47">
                  <c:v>191.60908948378969</c:v>
                </c:pt>
                <c:pt idx="48">
                  <c:v>193.19795911868451</c:v>
                </c:pt>
                <c:pt idx="49">
                  <c:v>193.45561365407272</c:v>
                </c:pt>
                <c:pt idx="50">
                  <c:v>199.57490886954551</c:v>
                </c:pt>
                <c:pt idx="51">
                  <c:v>219.1141289894083</c:v>
                </c:pt>
                <c:pt idx="52">
                  <c:v>219.61207037880337</c:v>
                </c:pt>
                <c:pt idx="53">
                  <c:v>219.75149396783408</c:v>
                </c:pt>
                <c:pt idx="54">
                  <c:v>225.46786111808944</c:v>
                </c:pt>
                <c:pt idx="55">
                  <c:v>221.88268311444494</c:v>
                </c:pt>
                <c:pt idx="56">
                  <c:v>225.42802580693794</c:v>
                </c:pt>
                <c:pt idx="57">
                  <c:v>222.04202435905134</c:v>
                </c:pt>
                <c:pt idx="58">
                  <c:v>224.35247240584454</c:v>
                </c:pt>
                <c:pt idx="59">
                  <c:v>222.04202435905131</c:v>
                </c:pt>
                <c:pt idx="60">
                  <c:v>217.56055185449566</c:v>
                </c:pt>
                <c:pt idx="61">
                  <c:v>214.37372696236719</c:v>
                </c:pt>
                <c:pt idx="62">
                  <c:v>214.9712566296412</c:v>
                </c:pt>
                <c:pt idx="63">
                  <c:v>222.04202435905134</c:v>
                </c:pt>
                <c:pt idx="64">
                  <c:v>229.82982768919038</c:v>
                </c:pt>
                <c:pt idx="65">
                  <c:v>232.23986401386227</c:v>
                </c:pt>
                <c:pt idx="66">
                  <c:v>227.67872088700369</c:v>
                </c:pt>
                <c:pt idx="67">
                  <c:v>238.75293738715021</c:v>
                </c:pt>
                <c:pt idx="68">
                  <c:v>230.56678094549514</c:v>
                </c:pt>
                <c:pt idx="69">
                  <c:v>233.79344114877514</c:v>
                </c:pt>
                <c:pt idx="70">
                  <c:v>237.79688991951153</c:v>
                </c:pt>
                <c:pt idx="71">
                  <c:v>236.58191292938756</c:v>
                </c:pt>
                <c:pt idx="72">
                  <c:v>240.46585576666905</c:v>
                </c:pt>
                <c:pt idx="73">
                  <c:v>237.73713695278431</c:v>
                </c:pt>
                <c:pt idx="74">
                  <c:v>244.66848109316356</c:v>
                </c:pt>
                <c:pt idx="75">
                  <c:v>231.74192262446732</c:v>
                </c:pt>
                <c:pt idx="76">
                  <c:v>231.82159324677065</c:v>
                </c:pt>
                <c:pt idx="77">
                  <c:v>226.62308514148597</c:v>
                </c:pt>
                <c:pt idx="78">
                  <c:v>237.59771336375351</c:v>
                </c:pt>
                <c:pt idx="79">
                  <c:v>237.99606647526969</c:v>
                </c:pt>
                <c:pt idx="80">
                  <c:v>239.90816141054671</c:v>
                </c:pt>
                <c:pt idx="81">
                  <c:v>233.47475865956227</c:v>
                </c:pt>
                <c:pt idx="82">
                  <c:v>238.29483130890665</c:v>
                </c:pt>
                <c:pt idx="83">
                  <c:v>233.53451162628966</c:v>
                </c:pt>
                <c:pt idx="84">
                  <c:v>243.07506864709941</c:v>
                </c:pt>
                <c:pt idx="85">
                  <c:v>241.04346777836733</c:v>
                </c:pt>
                <c:pt idx="86">
                  <c:v>241.9995152460059</c:v>
                </c:pt>
                <c:pt idx="87">
                  <c:v>248.33332971911133</c:v>
                </c:pt>
                <c:pt idx="88">
                  <c:v>257.15685113919221</c:v>
                </c:pt>
                <c:pt idx="89">
                  <c:v>254.90615605912629</c:v>
                </c:pt>
                <c:pt idx="90">
                  <c:v>267.69329093879179</c:v>
                </c:pt>
                <c:pt idx="91">
                  <c:v>261.85741785508151</c:v>
                </c:pt>
                <c:pt idx="92">
                  <c:v>267.69329093879173</c:v>
                </c:pt>
                <c:pt idx="93">
                  <c:v>265.52226648102919</c:v>
                </c:pt>
                <c:pt idx="94">
                  <c:v>255.10533261488425</c:v>
                </c:pt>
                <c:pt idx="95">
                  <c:v>268.17131467261078</c:v>
                </c:pt>
                <c:pt idx="96">
                  <c:v>260.8017821095641</c:v>
                </c:pt>
                <c:pt idx="97">
                  <c:v>250.64377776590428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Sheet2!$A$44</c:f>
              <c:strCache>
                <c:ptCount val="1"/>
                <c:pt idx="0">
                  <c:v>Krug</c:v>
                </c:pt>
              </c:strCache>
            </c:strRef>
          </c:tx>
          <c:spPr>
            <a:ln>
              <a:solidFill>
                <a:srgbClr val="860031"/>
              </a:solidFill>
            </a:ln>
          </c:spPr>
          <c:marker>
            <c:symbol val="none"/>
          </c:marker>
          <c:cat>
            <c:numRef>
              <c:f>Sheet2!$D$1:$CW$1</c:f>
              <c:numCache>
                <c:formatCode>mmm\-yy</c:formatCode>
                <c:ptCount val="98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  <c:pt idx="92">
                  <c:v>40756</c:v>
                </c:pt>
                <c:pt idx="93">
                  <c:v>40787</c:v>
                </c:pt>
                <c:pt idx="94">
                  <c:v>40817</c:v>
                </c:pt>
                <c:pt idx="95">
                  <c:v>40848</c:v>
                </c:pt>
                <c:pt idx="96">
                  <c:v>40878</c:v>
                </c:pt>
                <c:pt idx="97">
                  <c:v>40909</c:v>
                </c:pt>
              </c:numCache>
            </c:numRef>
          </c:cat>
          <c:val>
            <c:numRef>
              <c:f>Sheet2!$D$44:$CW$44</c:f>
              <c:numCache>
                <c:formatCode>0.00</c:formatCode>
                <c:ptCount val="98"/>
                <c:pt idx="0">
                  <c:v>100</c:v>
                </c:pt>
                <c:pt idx="1">
                  <c:v>98.358001850138677</c:v>
                </c:pt>
                <c:pt idx="2">
                  <c:v>101.0638297872341</c:v>
                </c:pt>
                <c:pt idx="3">
                  <c:v>101.52636447733582</c:v>
                </c:pt>
                <c:pt idx="4">
                  <c:v>101.41073080481037</c:v>
                </c:pt>
                <c:pt idx="5">
                  <c:v>101.41073080481037</c:v>
                </c:pt>
                <c:pt idx="6">
                  <c:v>99.444958371877945</c:v>
                </c:pt>
                <c:pt idx="7">
                  <c:v>99.444958371877945</c:v>
                </c:pt>
                <c:pt idx="8">
                  <c:v>105.92044403330252</c:v>
                </c:pt>
                <c:pt idx="9">
                  <c:v>100.71692876965778</c:v>
                </c:pt>
                <c:pt idx="10">
                  <c:v>101.50323774283071</c:v>
                </c:pt>
                <c:pt idx="11">
                  <c:v>102.91396854764109</c:v>
                </c:pt>
                <c:pt idx="12">
                  <c:v>103.37650323774281</c:v>
                </c:pt>
                <c:pt idx="13">
                  <c:v>120.83718778908418</c:v>
                </c:pt>
                <c:pt idx="14">
                  <c:v>113.04347826086955</c:v>
                </c:pt>
                <c:pt idx="15">
                  <c:v>115.70305272895465</c:v>
                </c:pt>
                <c:pt idx="16">
                  <c:v>120.55966697502312</c:v>
                </c:pt>
                <c:pt idx="17">
                  <c:v>118.24699352451432</c:v>
                </c:pt>
                <c:pt idx="18">
                  <c:v>118.13135985198888</c:v>
                </c:pt>
                <c:pt idx="19">
                  <c:v>120.44403330249767</c:v>
                </c:pt>
                <c:pt idx="20">
                  <c:v>119.75023126734509</c:v>
                </c:pt>
                <c:pt idx="21">
                  <c:v>120.21276595744681</c:v>
                </c:pt>
                <c:pt idx="22">
                  <c:v>120.55966697502312</c:v>
                </c:pt>
                <c:pt idx="23">
                  <c:v>124.95374653098976</c:v>
                </c:pt>
                <c:pt idx="24">
                  <c:v>125.30064754856615</c:v>
                </c:pt>
                <c:pt idx="25">
                  <c:v>125.41628122109159</c:v>
                </c:pt>
                <c:pt idx="26">
                  <c:v>129.23219241443118</c:v>
                </c:pt>
                <c:pt idx="27">
                  <c:v>127.10453283996297</c:v>
                </c:pt>
                <c:pt idx="28">
                  <c:v>129.99416573935576</c:v>
                </c:pt>
                <c:pt idx="29">
                  <c:v>133.02140020538661</c:v>
                </c:pt>
                <c:pt idx="30">
                  <c:v>135.5375431381913</c:v>
                </c:pt>
                <c:pt idx="31">
                  <c:v>132.01887450559718</c:v>
                </c:pt>
                <c:pt idx="32">
                  <c:v>139.29210017073584</c:v>
                </c:pt>
                <c:pt idx="33">
                  <c:v>136.3828099046805</c:v>
                </c:pt>
                <c:pt idx="34">
                  <c:v>137.85711240437067</c:v>
                </c:pt>
                <c:pt idx="35">
                  <c:v>153.3864320677749</c:v>
                </c:pt>
                <c:pt idx="36">
                  <c:v>157.71105273353268</c:v>
                </c:pt>
                <c:pt idx="37">
                  <c:v>157.71105273353268</c:v>
                </c:pt>
                <c:pt idx="38">
                  <c:v>158.98878156659777</c:v>
                </c:pt>
                <c:pt idx="39">
                  <c:v>159.38192889984853</c:v>
                </c:pt>
                <c:pt idx="40">
                  <c:v>164.72873263205855</c:v>
                </c:pt>
                <c:pt idx="41">
                  <c:v>170.97977523074508</c:v>
                </c:pt>
                <c:pt idx="42">
                  <c:v>170.78320156411979</c:v>
                </c:pt>
                <c:pt idx="43">
                  <c:v>183.18794922386158</c:v>
                </c:pt>
                <c:pt idx="44">
                  <c:v>184.19373957465135</c:v>
                </c:pt>
                <c:pt idx="45">
                  <c:v>185.8365304809416</c:v>
                </c:pt>
                <c:pt idx="46">
                  <c:v>194.4192748076818</c:v>
                </c:pt>
                <c:pt idx="47">
                  <c:v>199.19677897393379</c:v>
                </c:pt>
                <c:pt idx="48">
                  <c:v>205.39915280380455</c:v>
                </c:pt>
                <c:pt idx="49">
                  <c:v>208.16507626847658</c:v>
                </c:pt>
                <c:pt idx="50">
                  <c:v>221.74324600413988</c:v>
                </c:pt>
                <c:pt idx="51">
                  <c:v>227.74446176385248</c:v>
                </c:pt>
                <c:pt idx="52">
                  <c:v>231.63351778690679</c:v>
                </c:pt>
                <c:pt idx="53">
                  <c:v>229.5381212227613</c:v>
                </c:pt>
                <c:pt idx="54">
                  <c:v>235.82431091519808</c:v>
                </c:pt>
                <c:pt idx="55">
                  <c:v>233.42717724581547</c:v>
                </c:pt>
                <c:pt idx="56">
                  <c:v>239.29428762542304</c:v>
                </c:pt>
                <c:pt idx="57">
                  <c:v>239.34457714296252</c:v>
                </c:pt>
                <c:pt idx="58">
                  <c:v>236.04223215786919</c:v>
                </c:pt>
                <c:pt idx="59">
                  <c:v>253.62680012417849</c:v>
                </c:pt>
                <c:pt idx="60">
                  <c:v>251.19614010976977</c:v>
                </c:pt>
                <c:pt idx="61">
                  <c:v>246.73713622126795</c:v>
                </c:pt>
                <c:pt idx="62">
                  <c:v>246.92153111891284</c:v>
                </c:pt>
                <c:pt idx="63">
                  <c:v>260.75114844227312</c:v>
                </c:pt>
                <c:pt idx="64">
                  <c:v>258.9229195311969</c:v>
                </c:pt>
                <c:pt idx="65">
                  <c:v>258.9229195311969</c:v>
                </c:pt>
                <c:pt idx="66">
                  <c:v>253.66676141185235</c:v>
                </c:pt>
                <c:pt idx="67">
                  <c:v>258.08498128028714</c:v>
                </c:pt>
                <c:pt idx="68">
                  <c:v>270.12082161154046</c:v>
                </c:pt>
                <c:pt idx="69">
                  <c:v>263.11261078574745</c:v>
                </c:pt>
                <c:pt idx="70">
                  <c:v>260.9796770561581</c:v>
                </c:pt>
                <c:pt idx="71">
                  <c:v>275.37697973088461</c:v>
                </c:pt>
                <c:pt idx="72">
                  <c:v>275.37697973088461</c:v>
                </c:pt>
                <c:pt idx="73">
                  <c:v>273.70110322906464</c:v>
                </c:pt>
                <c:pt idx="74">
                  <c:v>272.7412830507497</c:v>
                </c:pt>
                <c:pt idx="75">
                  <c:v>271.09587703078091</c:v>
                </c:pt>
                <c:pt idx="76">
                  <c:v>276.7786218960436</c:v>
                </c:pt>
                <c:pt idx="77">
                  <c:v>276.93097430529957</c:v>
                </c:pt>
                <c:pt idx="78">
                  <c:v>282.78130682074425</c:v>
                </c:pt>
                <c:pt idx="79">
                  <c:v>266.28154089827939</c:v>
                </c:pt>
                <c:pt idx="80">
                  <c:v>270.21223305709378</c:v>
                </c:pt>
                <c:pt idx="81">
                  <c:v>286.60535229307919</c:v>
                </c:pt>
                <c:pt idx="82">
                  <c:v>286.60535229307919</c:v>
                </c:pt>
                <c:pt idx="83">
                  <c:v>288.38787548137873</c:v>
                </c:pt>
                <c:pt idx="84">
                  <c:v>289.91139957394228</c:v>
                </c:pt>
                <c:pt idx="85">
                  <c:v>285.34082729625158</c:v>
                </c:pt>
                <c:pt idx="86">
                  <c:v>285.18847488699504</c:v>
                </c:pt>
                <c:pt idx="87">
                  <c:v>285.05135771866406</c:v>
                </c:pt>
                <c:pt idx="88">
                  <c:v>284.80759386385427</c:v>
                </c:pt>
                <c:pt idx="89">
                  <c:v>289.91139957394222</c:v>
                </c:pt>
                <c:pt idx="90">
                  <c:v>291.11498360706787</c:v>
                </c:pt>
                <c:pt idx="91">
                  <c:v>293.18697637295429</c:v>
                </c:pt>
                <c:pt idx="92">
                  <c:v>291.11498360706787</c:v>
                </c:pt>
                <c:pt idx="93">
                  <c:v>290.35322156078587</c:v>
                </c:pt>
                <c:pt idx="94">
                  <c:v>285.93500169235131</c:v>
                </c:pt>
                <c:pt idx="95">
                  <c:v>304.59817182625625</c:v>
                </c:pt>
                <c:pt idx="96">
                  <c:v>312.35290945740525</c:v>
                </c:pt>
                <c:pt idx="97">
                  <c:v>312.62714379406702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Sheet2!$A$50</c:f>
              <c:strCache>
                <c:ptCount val="1"/>
                <c:pt idx="0">
                  <c:v>Louis Roederer Cristal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Sheet2!$D$1:$CW$1</c:f>
              <c:numCache>
                <c:formatCode>mmm\-yy</c:formatCode>
                <c:ptCount val="98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  <c:pt idx="92">
                  <c:v>40756</c:v>
                </c:pt>
                <c:pt idx="93">
                  <c:v>40787</c:v>
                </c:pt>
                <c:pt idx="94">
                  <c:v>40817</c:v>
                </c:pt>
                <c:pt idx="95">
                  <c:v>40848</c:v>
                </c:pt>
                <c:pt idx="96">
                  <c:v>40878</c:v>
                </c:pt>
                <c:pt idx="97">
                  <c:v>40909</c:v>
                </c:pt>
              </c:numCache>
            </c:numRef>
          </c:cat>
          <c:val>
            <c:numRef>
              <c:f>Sheet2!$D$50:$CW$50</c:f>
              <c:numCache>
                <c:formatCode>0.00</c:formatCode>
                <c:ptCount val="98"/>
                <c:pt idx="0">
                  <c:v>100</c:v>
                </c:pt>
                <c:pt idx="1">
                  <c:v>101.31542121466555</c:v>
                </c:pt>
                <c:pt idx="2">
                  <c:v>99.692135460397466</c:v>
                </c:pt>
                <c:pt idx="3">
                  <c:v>99.846067730198712</c:v>
                </c:pt>
                <c:pt idx="4">
                  <c:v>104.52001119507418</c:v>
                </c:pt>
                <c:pt idx="5">
                  <c:v>104.81388189196755</c:v>
                </c:pt>
                <c:pt idx="6">
                  <c:v>108.10243492863137</c:v>
                </c:pt>
                <c:pt idx="7">
                  <c:v>108.55023789532605</c:v>
                </c:pt>
                <c:pt idx="8">
                  <c:v>108.83011474951026</c:v>
                </c:pt>
                <c:pt idx="9">
                  <c:v>108.22199205287107</c:v>
                </c:pt>
                <c:pt idx="10">
                  <c:v>109.89134847501769</c:v>
                </c:pt>
                <c:pt idx="11">
                  <c:v>116.04411928807214</c:v>
                </c:pt>
                <c:pt idx="12">
                  <c:v>117.41537634912095</c:v>
                </c:pt>
                <c:pt idx="13">
                  <c:v>122.23266202445808</c:v>
                </c:pt>
                <c:pt idx="14">
                  <c:v>120.99256868229213</c:v>
                </c:pt>
                <c:pt idx="15">
                  <c:v>124.8678603765608</c:v>
                </c:pt>
                <c:pt idx="16">
                  <c:v>125.92909410206828</c:v>
                </c:pt>
                <c:pt idx="17">
                  <c:v>127.30453323667824</c:v>
                </c:pt>
                <c:pt idx="18">
                  <c:v>125.81993226598811</c:v>
                </c:pt>
                <c:pt idx="19">
                  <c:v>128.66905618768021</c:v>
                </c:pt>
                <c:pt idx="20">
                  <c:v>128.4834810663439</c:v>
                </c:pt>
                <c:pt idx="21">
                  <c:v>126.47490328246901</c:v>
                </c:pt>
                <c:pt idx="22">
                  <c:v>128.23240884335962</c:v>
                </c:pt>
                <c:pt idx="23">
                  <c:v>129.73884218126568</c:v>
                </c:pt>
                <c:pt idx="24">
                  <c:v>129.7934230993057</c:v>
                </c:pt>
                <c:pt idx="25">
                  <c:v>127.19537140059799</c:v>
                </c:pt>
                <c:pt idx="26">
                  <c:v>133.504925526031</c:v>
                </c:pt>
                <c:pt idx="27">
                  <c:v>139.23592192023929</c:v>
                </c:pt>
                <c:pt idx="28">
                  <c:v>141.53923666153059</c:v>
                </c:pt>
                <c:pt idx="29">
                  <c:v>142.27062096326756</c:v>
                </c:pt>
                <c:pt idx="30">
                  <c:v>143.41682024210931</c:v>
                </c:pt>
                <c:pt idx="31">
                  <c:v>145.8729615539128</c:v>
                </c:pt>
                <c:pt idx="32">
                  <c:v>147.61955093119514</c:v>
                </c:pt>
                <c:pt idx="33">
                  <c:v>150.43592630206351</c:v>
                </c:pt>
                <c:pt idx="34">
                  <c:v>154.35483621734105</c:v>
                </c:pt>
                <c:pt idx="35">
                  <c:v>158.73222584415518</c:v>
                </c:pt>
                <c:pt idx="36">
                  <c:v>158.0117577260261</c:v>
                </c:pt>
                <c:pt idx="37">
                  <c:v>157.88076352273001</c:v>
                </c:pt>
                <c:pt idx="38">
                  <c:v>165.28193600896469</c:v>
                </c:pt>
                <c:pt idx="39">
                  <c:v>174.68077009546602</c:v>
                </c:pt>
                <c:pt idx="40">
                  <c:v>185.9681039461542</c:v>
                </c:pt>
                <c:pt idx="41">
                  <c:v>206.75251753581597</c:v>
                </c:pt>
                <c:pt idx="42">
                  <c:v>203.60865665670738</c:v>
                </c:pt>
                <c:pt idx="43">
                  <c:v>207.38565618508099</c:v>
                </c:pt>
                <c:pt idx="44">
                  <c:v>210.30027720842119</c:v>
                </c:pt>
                <c:pt idx="45">
                  <c:v>209.74355184441214</c:v>
                </c:pt>
                <c:pt idx="46">
                  <c:v>208.44452599505829</c:v>
                </c:pt>
                <c:pt idx="47">
                  <c:v>212.70183760218461</c:v>
                </c:pt>
                <c:pt idx="48">
                  <c:v>231.17202026694693</c:v>
                </c:pt>
                <c:pt idx="49">
                  <c:v>223.02854729536736</c:v>
                </c:pt>
                <c:pt idx="50">
                  <c:v>233.97747945420704</c:v>
                </c:pt>
                <c:pt idx="51">
                  <c:v>245.82153866890408</c:v>
                </c:pt>
                <c:pt idx="52">
                  <c:v>243.66013431451688</c:v>
                </c:pt>
                <c:pt idx="53">
                  <c:v>244.21685967852557</c:v>
                </c:pt>
                <c:pt idx="54">
                  <c:v>246.23635364600847</c:v>
                </c:pt>
                <c:pt idx="55">
                  <c:v>249.94917510594954</c:v>
                </c:pt>
                <c:pt idx="56">
                  <c:v>250.162789491316</c:v>
                </c:pt>
                <c:pt idx="57">
                  <c:v>249.93900299236063</c:v>
                </c:pt>
                <c:pt idx="58">
                  <c:v>245.05638846969859</c:v>
                </c:pt>
                <c:pt idx="59">
                  <c:v>240.69255174006915</c:v>
                </c:pt>
                <c:pt idx="60">
                  <c:v>233.40931841043147</c:v>
                </c:pt>
                <c:pt idx="61">
                  <c:v>230.9374948083337</c:v>
                </c:pt>
                <c:pt idx="62">
                  <c:v>230.35768433376748</c:v>
                </c:pt>
                <c:pt idx="63">
                  <c:v>234.62997204109681</c:v>
                </c:pt>
                <c:pt idx="64">
                  <c:v>233.79141732374481</c:v>
                </c:pt>
                <c:pt idx="65">
                  <c:v>231.93714844171257</c:v>
                </c:pt>
                <c:pt idx="66">
                  <c:v>242.625768430497</c:v>
                </c:pt>
                <c:pt idx="67">
                  <c:v>247.78701366265034</c:v>
                </c:pt>
                <c:pt idx="68">
                  <c:v>247.62166484514418</c:v>
                </c:pt>
                <c:pt idx="69">
                  <c:v>247.64528610478789</c:v>
                </c:pt>
                <c:pt idx="70">
                  <c:v>246.60595068046416</c:v>
                </c:pt>
                <c:pt idx="71">
                  <c:v>248.03503688890956</c:v>
                </c:pt>
                <c:pt idx="72">
                  <c:v>245.73196407364634</c:v>
                </c:pt>
                <c:pt idx="73">
                  <c:v>246.41698060331439</c:v>
                </c:pt>
                <c:pt idx="74">
                  <c:v>256.45601595189623</c:v>
                </c:pt>
                <c:pt idx="75">
                  <c:v>252.93644826498183</c:v>
                </c:pt>
                <c:pt idx="76">
                  <c:v>241.30297789044846</c:v>
                </c:pt>
                <c:pt idx="77">
                  <c:v>244.64538613003521</c:v>
                </c:pt>
                <c:pt idx="78">
                  <c:v>251.62546835475521</c:v>
                </c:pt>
                <c:pt idx="79">
                  <c:v>240.84236332739584</c:v>
                </c:pt>
                <c:pt idx="80">
                  <c:v>269.50676190505322</c:v>
                </c:pt>
                <c:pt idx="81">
                  <c:v>274.83335595471249</c:v>
                </c:pt>
                <c:pt idx="82">
                  <c:v>274.34912013201654</c:v>
                </c:pt>
                <c:pt idx="83">
                  <c:v>275.35302366687455</c:v>
                </c:pt>
                <c:pt idx="84">
                  <c:v>274.72706028631592</c:v>
                </c:pt>
                <c:pt idx="85">
                  <c:v>268.92804104378195</c:v>
                </c:pt>
                <c:pt idx="86">
                  <c:v>268.10129695625164</c:v>
                </c:pt>
                <c:pt idx="87">
                  <c:v>268.10129695625164</c:v>
                </c:pt>
                <c:pt idx="88">
                  <c:v>273.40426974626729</c:v>
                </c:pt>
                <c:pt idx="89">
                  <c:v>268.36113081233265</c:v>
                </c:pt>
                <c:pt idx="90">
                  <c:v>266.90842334424366</c:v>
                </c:pt>
                <c:pt idx="91">
                  <c:v>269.77840639095621</c:v>
                </c:pt>
                <c:pt idx="92">
                  <c:v>266.90842334424366</c:v>
                </c:pt>
                <c:pt idx="93">
                  <c:v>268.08948632643006</c:v>
                </c:pt>
                <c:pt idx="94">
                  <c:v>267.58162924408958</c:v>
                </c:pt>
                <c:pt idx="95">
                  <c:v>270.34531662240539</c:v>
                </c:pt>
                <c:pt idx="96">
                  <c:v>259.26694584949934</c:v>
                </c:pt>
                <c:pt idx="97">
                  <c:v>259.52677970558011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609792"/>
        <c:axId val="162623872"/>
      </c:lineChart>
      <c:dateAx>
        <c:axId val="162609792"/>
        <c:scaling>
          <c:orientation val="minMax"/>
          <c:max val="40940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2623872"/>
        <c:crosses val="autoZero"/>
        <c:auto val="1"/>
        <c:lblOffset val="100"/>
        <c:baseTimeUnit val="months"/>
      </c:dateAx>
      <c:valAx>
        <c:axId val="162623872"/>
        <c:scaling>
          <c:orientation val="minMax"/>
          <c:max val="320"/>
          <c:min val="8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r>
                  <a:rPr lang="en-GB" sz="1200" b="0">
                    <a:latin typeface="Arial" pitchFamily="34" charset="0"/>
                    <a:cs typeface="Arial" pitchFamily="34" charset="0"/>
                  </a:rPr>
                  <a:t>Index level </a:t>
                </a:r>
              </a:p>
            </c:rich>
          </c:tx>
          <c:layout>
            <c:manualLayout>
              <c:xMode val="edge"/>
              <c:yMode val="edge"/>
              <c:x val="2.1476038800435346E-2"/>
              <c:y val="0.3824444719817460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2609792"/>
        <c:crosses val="autoZero"/>
        <c:crossBetween val="between"/>
        <c:majorUnit val="20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Verdana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aseline="0" dirty="0" smtClean="0">
                <a:solidFill>
                  <a:srgbClr val="4B4B69"/>
                </a:solidFill>
              </a:rPr>
              <a:t>Liv-ex Champagne 25  </a:t>
            </a:r>
            <a:r>
              <a:rPr lang="en-US" sz="1600" dirty="0" smtClean="0">
                <a:solidFill>
                  <a:srgbClr val="4B4B69"/>
                </a:solidFill>
              </a:rPr>
              <a:t>v</a:t>
            </a:r>
            <a:r>
              <a:rPr lang="en-US" sz="1600" dirty="0">
                <a:solidFill>
                  <a:srgbClr val="4B4B69"/>
                </a:solidFill>
              </a:rPr>
              <a:t>. The First Growths ( 2004-2012)</a:t>
            </a:r>
          </a:p>
        </c:rich>
      </c:tx>
      <c:layout>
        <c:manualLayout>
          <c:xMode val="edge"/>
          <c:yMode val="edge"/>
          <c:x val="0.13972100493416789"/>
          <c:y val="1.736110636452691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231470974124574"/>
          <c:y val="0.11493918708485942"/>
          <c:w val="0.82861003190100568"/>
          <c:h val="0.6593852090482258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Liv-ex Champagne 25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Sheet1!$A$2:$A$99</c:f>
              <c:numCache>
                <c:formatCode>mmm\-yy</c:formatCode>
                <c:ptCount val="98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  <c:pt idx="92">
                  <c:v>40756</c:v>
                </c:pt>
                <c:pt idx="93">
                  <c:v>40787</c:v>
                </c:pt>
                <c:pt idx="94">
                  <c:v>40817</c:v>
                </c:pt>
                <c:pt idx="95">
                  <c:v>40848</c:v>
                </c:pt>
                <c:pt idx="96">
                  <c:v>40878</c:v>
                </c:pt>
                <c:pt idx="97">
                  <c:v>40909</c:v>
                </c:pt>
              </c:numCache>
            </c:numRef>
          </c:cat>
          <c:val>
            <c:numRef>
              <c:f>Sheet1!$B$2:$B$99</c:f>
              <c:numCache>
                <c:formatCode>0.00</c:formatCode>
                <c:ptCount val="98"/>
                <c:pt idx="0">
                  <c:v>100</c:v>
                </c:pt>
                <c:pt idx="1">
                  <c:v>100.03963011889033</c:v>
                </c:pt>
                <c:pt idx="2">
                  <c:v>102.56935270805815</c:v>
                </c:pt>
                <c:pt idx="3">
                  <c:v>102.47688243064731</c:v>
                </c:pt>
                <c:pt idx="4">
                  <c:v>104.98018494055485</c:v>
                </c:pt>
                <c:pt idx="5">
                  <c:v>105.28401585204759</c:v>
                </c:pt>
                <c:pt idx="6">
                  <c:v>107.52972258916779</c:v>
                </c:pt>
                <c:pt idx="7">
                  <c:v>107.26552179656541</c:v>
                </c:pt>
                <c:pt idx="8">
                  <c:v>109.65653896961688</c:v>
                </c:pt>
                <c:pt idx="9">
                  <c:v>107.62246881159082</c:v>
                </c:pt>
                <c:pt idx="10">
                  <c:v>108.49595839897147</c:v>
                </c:pt>
                <c:pt idx="11">
                  <c:v>112.46025729554462</c:v>
                </c:pt>
                <c:pt idx="12">
                  <c:v>113.68192105411879</c:v>
                </c:pt>
                <c:pt idx="13">
                  <c:v>121.59219389088648</c:v>
                </c:pt>
                <c:pt idx="14">
                  <c:v>118.04326067222858</c:v>
                </c:pt>
                <c:pt idx="15">
                  <c:v>123.08873199513977</c:v>
                </c:pt>
                <c:pt idx="16">
                  <c:v>124.82349453231514</c:v>
                </c:pt>
                <c:pt idx="17">
                  <c:v>124.91677691963491</c:v>
                </c:pt>
                <c:pt idx="18">
                  <c:v>124.56113781797818</c:v>
                </c:pt>
                <c:pt idx="19">
                  <c:v>125.26075572287674</c:v>
                </c:pt>
                <c:pt idx="20">
                  <c:v>124.46785543065839</c:v>
                </c:pt>
                <c:pt idx="21">
                  <c:v>125.31322706574419</c:v>
                </c:pt>
                <c:pt idx="22">
                  <c:v>126.34131069926234</c:v>
                </c:pt>
                <c:pt idx="23">
                  <c:v>128.16587670819811</c:v>
                </c:pt>
                <c:pt idx="24">
                  <c:v>129.16006747467725</c:v>
                </c:pt>
                <c:pt idx="25">
                  <c:v>127.34115027691446</c:v>
                </c:pt>
                <c:pt idx="26">
                  <c:v>131.74157418081865</c:v>
                </c:pt>
                <c:pt idx="27">
                  <c:v>131.94493138305324</c:v>
                </c:pt>
                <c:pt idx="28">
                  <c:v>135.75228676906531</c:v>
                </c:pt>
                <c:pt idx="29">
                  <c:v>139.65726665215476</c:v>
                </c:pt>
                <c:pt idx="30">
                  <c:v>140.71486537049128</c:v>
                </c:pt>
                <c:pt idx="31">
                  <c:v>143.74664836305658</c:v>
                </c:pt>
                <c:pt idx="32">
                  <c:v>146.63199461000596</c:v>
                </c:pt>
                <c:pt idx="33">
                  <c:v>147.80891215810379</c:v>
                </c:pt>
                <c:pt idx="34">
                  <c:v>149.98919259282852</c:v>
                </c:pt>
                <c:pt idx="35">
                  <c:v>156.06811965770208</c:v>
                </c:pt>
                <c:pt idx="36">
                  <c:v>158.89331291500613</c:v>
                </c:pt>
                <c:pt idx="37">
                  <c:v>158.35366925911643</c:v>
                </c:pt>
                <c:pt idx="38">
                  <c:v>163.63371208831018</c:v>
                </c:pt>
                <c:pt idx="39">
                  <c:v>168.24184565968076</c:v>
                </c:pt>
                <c:pt idx="40">
                  <c:v>175.35773504371451</c:v>
                </c:pt>
                <c:pt idx="41">
                  <c:v>186.98652676572641</c:v>
                </c:pt>
                <c:pt idx="42">
                  <c:v>187.49442667715181</c:v>
                </c:pt>
                <c:pt idx="43">
                  <c:v>192.84430419732598</c:v>
                </c:pt>
                <c:pt idx="44">
                  <c:v>194.44317651123021</c:v>
                </c:pt>
                <c:pt idx="45">
                  <c:v>195.13348328802678</c:v>
                </c:pt>
                <c:pt idx="46">
                  <c:v>197.86425568447248</c:v>
                </c:pt>
                <c:pt idx="47">
                  <c:v>204.51353419626398</c:v>
                </c:pt>
                <c:pt idx="48">
                  <c:v>215.35541122007081</c:v>
                </c:pt>
                <c:pt idx="49">
                  <c:v>212.46728948479654</c:v>
                </c:pt>
                <c:pt idx="50">
                  <c:v>223.11628667391</c:v>
                </c:pt>
                <c:pt idx="51">
                  <c:v>235.2203527161094</c:v>
                </c:pt>
                <c:pt idx="52">
                  <c:v>235.51496488462828</c:v>
                </c:pt>
                <c:pt idx="53">
                  <c:v>235.18040530342907</c:v>
                </c:pt>
                <c:pt idx="54">
                  <c:v>239.40983762097974</c:v>
                </c:pt>
                <c:pt idx="55">
                  <c:v>239.61258413131492</c:v>
                </c:pt>
                <c:pt idx="56">
                  <c:v>242.26277065926985</c:v>
                </c:pt>
                <c:pt idx="57">
                  <c:v>241.35041136276089</c:v>
                </c:pt>
                <c:pt idx="58">
                  <c:v>238.64229726042458</c:v>
                </c:pt>
                <c:pt idx="59">
                  <c:v>241.07525538444847</c:v>
                </c:pt>
                <c:pt idx="60">
                  <c:v>235.83280990292067</c:v>
                </c:pt>
                <c:pt idx="61">
                  <c:v>232.60334763115037</c:v>
                </c:pt>
                <c:pt idx="62">
                  <c:v>232.52611086530842</c:v>
                </c:pt>
                <c:pt idx="63">
                  <c:v>240.2497874495117</c:v>
                </c:pt>
                <c:pt idx="64">
                  <c:v>241.24814514424676</c:v>
                </c:pt>
                <c:pt idx="65">
                  <c:v>241.06844075919463</c:v>
                </c:pt>
                <c:pt idx="66">
                  <c:v>242.72072274398099</c:v>
                </c:pt>
                <c:pt idx="67">
                  <c:v>249.12518735570637</c:v>
                </c:pt>
                <c:pt idx="68">
                  <c:v>250.94719014859768</c:v>
                </c:pt>
                <c:pt idx="69">
                  <c:v>249.46962076038974</c:v>
                </c:pt>
                <c:pt idx="70">
                  <c:v>249.33484247160061</c:v>
                </c:pt>
                <c:pt idx="71">
                  <c:v>254.35158988764431</c:v>
                </c:pt>
                <c:pt idx="72">
                  <c:v>254.35158988764431</c:v>
                </c:pt>
                <c:pt idx="73">
                  <c:v>253.40814186611962</c:v>
                </c:pt>
                <c:pt idx="74">
                  <c:v>259.07382178374115</c:v>
                </c:pt>
                <c:pt idx="75">
                  <c:v>253.80748494401365</c:v>
                </c:pt>
                <c:pt idx="76">
                  <c:v>250.77247755201921</c:v>
                </c:pt>
                <c:pt idx="77">
                  <c:v>250.9322147831767</c:v>
                </c:pt>
                <c:pt idx="78">
                  <c:v>258.54968399400525</c:v>
                </c:pt>
                <c:pt idx="79">
                  <c:v>248.68590997002289</c:v>
                </c:pt>
                <c:pt idx="80">
                  <c:v>262.56807371531352</c:v>
                </c:pt>
                <c:pt idx="81">
                  <c:v>268.57818703761825</c:v>
                </c:pt>
                <c:pt idx="82">
                  <c:v>269.581536520827</c:v>
                </c:pt>
                <c:pt idx="83">
                  <c:v>269.39684034730118</c:v>
                </c:pt>
                <c:pt idx="84">
                  <c:v>272.0225210844543</c:v>
                </c:pt>
                <c:pt idx="85">
                  <c:v>267.56485397746235</c:v>
                </c:pt>
                <c:pt idx="86">
                  <c:v>267.40511674630432</c:v>
                </c:pt>
                <c:pt idx="87">
                  <c:v>268.94757938467029</c:v>
                </c:pt>
                <c:pt idx="88">
                  <c:v>273.32038608760956</c:v>
                </c:pt>
                <c:pt idx="89">
                  <c:v>272.29706945050629</c:v>
                </c:pt>
                <c:pt idx="90">
                  <c:v>275.28215895776384</c:v>
                </c:pt>
                <c:pt idx="91">
                  <c:v>275.71145276649986</c:v>
                </c:pt>
                <c:pt idx="92">
                  <c:v>275.28215895776378</c:v>
                </c:pt>
                <c:pt idx="93">
                  <c:v>274.98764343781716</c:v>
                </c:pt>
                <c:pt idx="94">
                  <c:v>270.71467250435143</c:v>
                </c:pt>
                <c:pt idx="95">
                  <c:v>281.27230512617399</c:v>
                </c:pt>
                <c:pt idx="96">
                  <c:v>277.28386613570791</c:v>
                </c:pt>
                <c:pt idx="97">
                  <c:v>277.58337344412809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Liv-ex Fine Wine 50</c:v>
                </c:pt>
              </c:strCache>
            </c:strRef>
          </c:tx>
          <c:spPr>
            <a:ln>
              <a:solidFill>
                <a:srgbClr val="8B0031"/>
              </a:solidFill>
            </a:ln>
          </c:spPr>
          <c:marker>
            <c:symbol val="none"/>
          </c:marker>
          <c:cat>
            <c:numRef>
              <c:f>Sheet1!$A$2:$A$99</c:f>
              <c:numCache>
                <c:formatCode>mmm\-yy</c:formatCode>
                <c:ptCount val="98"/>
                <c:pt idx="0">
                  <c:v>37956</c:v>
                </c:pt>
                <c:pt idx="1">
                  <c:v>37987</c:v>
                </c:pt>
                <c:pt idx="2">
                  <c:v>38018</c:v>
                </c:pt>
                <c:pt idx="3">
                  <c:v>38047</c:v>
                </c:pt>
                <c:pt idx="4">
                  <c:v>38078</c:v>
                </c:pt>
                <c:pt idx="5">
                  <c:v>38108</c:v>
                </c:pt>
                <c:pt idx="6">
                  <c:v>38139</c:v>
                </c:pt>
                <c:pt idx="7">
                  <c:v>38169</c:v>
                </c:pt>
                <c:pt idx="8">
                  <c:v>38200</c:v>
                </c:pt>
                <c:pt idx="9">
                  <c:v>38231</c:v>
                </c:pt>
                <c:pt idx="10">
                  <c:v>38261</c:v>
                </c:pt>
                <c:pt idx="11">
                  <c:v>38292</c:v>
                </c:pt>
                <c:pt idx="12">
                  <c:v>38322</c:v>
                </c:pt>
                <c:pt idx="13">
                  <c:v>38353</c:v>
                </c:pt>
                <c:pt idx="14">
                  <c:v>38384</c:v>
                </c:pt>
                <c:pt idx="15">
                  <c:v>38412</c:v>
                </c:pt>
                <c:pt idx="16">
                  <c:v>38443</c:v>
                </c:pt>
                <c:pt idx="17">
                  <c:v>38473</c:v>
                </c:pt>
                <c:pt idx="18">
                  <c:v>38504</c:v>
                </c:pt>
                <c:pt idx="19">
                  <c:v>38534</c:v>
                </c:pt>
                <c:pt idx="20">
                  <c:v>38565</c:v>
                </c:pt>
                <c:pt idx="21">
                  <c:v>38596</c:v>
                </c:pt>
                <c:pt idx="22">
                  <c:v>38626</c:v>
                </c:pt>
                <c:pt idx="23">
                  <c:v>38657</c:v>
                </c:pt>
                <c:pt idx="24">
                  <c:v>38687</c:v>
                </c:pt>
                <c:pt idx="25">
                  <c:v>38718</c:v>
                </c:pt>
                <c:pt idx="26">
                  <c:v>38749</c:v>
                </c:pt>
                <c:pt idx="27">
                  <c:v>38777</c:v>
                </c:pt>
                <c:pt idx="28">
                  <c:v>38808</c:v>
                </c:pt>
                <c:pt idx="29">
                  <c:v>38838</c:v>
                </c:pt>
                <c:pt idx="30">
                  <c:v>38869</c:v>
                </c:pt>
                <c:pt idx="31">
                  <c:v>38899</c:v>
                </c:pt>
                <c:pt idx="32">
                  <c:v>38930</c:v>
                </c:pt>
                <c:pt idx="33">
                  <c:v>38961</c:v>
                </c:pt>
                <c:pt idx="34">
                  <c:v>38991</c:v>
                </c:pt>
                <c:pt idx="35">
                  <c:v>39022</c:v>
                </c:pt>
                <c:pt idx="36">
                  <c:v>39052</c:v>
                </c:pt>
                <c:pt idx="37">
                  <c:v>39083</c:v>
                </c:pt>
                <c:pt idx="38">
                  <c:v>39114</c:v>
                </c:pt>
                <c:pt idx="39">
                  <c:v>39142</c:v>
                </c:pt>
                <c:pt idx="40">
                  <c:v>39173</c:v>
                </c:pt>
                <c:pt idx="41">
                  <c:v>39203</c:v>
                </c:pt>
                <c:pt idx="42">
                  <c:v>39234</c:v>
                </c:pt>
                <c:pt idx="43">
                  <c:v>39264</c:v>
                </c:pt>
                <c:pt idx="44">
                  <c:v>39295</c:v>
                </c:pt>
                <c:pt idx="45">
                  <c:v>39326</c:v>
                </c:pt>
                <c:pt idx="46">
                  <c:v>39356</c:v>
                </c:pt>
                <c:pt idx="47">
                  <c:v>39387</c:v>
                </c:pt>
                <c:pt idx="48">
                  <c:v>39417</c:v>
                </c:pt>
                <c:pt idx="49">
                  <c:v>39448</c:v>
                </c:pt>
                <c:pt idx="50">
                  <c:v>39479</c:v>
                </c:pt>
                <c:pt idx="51">
                  <c:v>39508</c:v>
                </c:pt>
                <c:pt idx="52">
                  <c:v>39539</c:v>
                </c:pt>
                <c:pt idx="53">
                  <c:v>39569</c:v>
                </c:pt>
                <c:pt idx="54">
                  <c:v>39600</c:v>
                </c:pt>
                <c:pt idx="55">
                  <c:v>39630</c:v>
                </c:pt>
                <c:pt idx="56">
                  <c:v>39661</c:v>
                </c:pt>
                <c:pt idx="57">
                  <c:v>39692</c:v>
                </c:pt>
                <c:pt idx="58">
                  <c:v>39722</c:v>
                </c:pt>
                <c:pt idx="59">
                  <c:v>39753</c:v>
                </c:pt>
                <c:pt idx="60">
                  <c:v>39783</c:v>
                </c:pt>
                <c:pt idx="61">
                  <c:v>39814</c:v>
                </c:pt>
                <c:pt idx="62">
                  <c:v>39845</c:v>
                </c:pt>
                <c:pt idx="63">
                  <c:v>39873</c:v>
                </c:pt>
                <c:pt idx="64">
                  <c:v>39904</c:v>
                </c:pt>
                <c:pt idx="65">
                  <c:v>39934</c:v>
                </c:pt>
                <c:pt idx="66">
                  <c:v>39965</c:v>
                </c:pt>
                <c:pt idx="67">
                  <c:v>39995</c:v>
                </c:pt>
                <c:pt idx="68">
                  <c:v>40026</c:v>
                </c:pt>
                <c:pt idx="69">
                  <c:v>40057</c:v>
                </c:pt>
                <c:pt idx="70">
                  <c:v>40087</c:v>
                </c:pt>
                <c:pt idx="71">
                  <c:v>40118</c:v>
                </c:pt>
                <c:pt idx="72">
                  <c:v>40148</c:v>
                </c:pt>
                <c:pt idx="73">
                  <c:v>40179</c:v>
                </c:pt>
                <c:pt idx="74">
                  <c:v>40210</c:v>
                </c:pt>
                <c:pt idx="75">
                  <c:v>40238</c:v>
                </c:pt>
                <c:pt idx="76">
                  <c:v>40269</c:v>
                </c:pt>
                <c:pt idx="77">
                  <c:v>40299</c:v>
                </c:pt>
                <c:pt idx="78">
                  <c:v>40330</c:v>
                </c:pt>
                <c:pt idx="79">
                  <c:v>40360</c:v>
                </c:pt>
                <c:pt idx="80">
                  <c:v>40391</c:v>
                </c:pt>
                <c:pt idx="81">
                  <c:v>40422</c:v>
                </c:pt>
                <c:pt idx="82">
                  <c:v>40452</c:v>
                </c:pt>
                <c:pt idx="83">
                  <c:v>40483</c:v>
                </c:pt>
                <c:pt idx="84">
                  <c:v>40513</c:v>
                </c:pt>
                <c:pt idx="85">
                  <c:v>40544</c:v>
                </c:pt>
                <c:pt idx="86">
                  <c:v>40575</c:v>
                </c:pt>
                <c:pt idx="87">
                  <c:v>40603</c:v>
                </c:pt>
                <c:pt idx="88">
                  <c:v>40634</c:v>
                </c:pt>
                <c:pt idx="89">
                  <c:v>40664</c:v>
                </c:pt>
                <c:pt idx="90">
                  <c:v>40695</c:v>
                </c:pt>
                <c:pt idx="91">
                  <c:v>40725</c:v>
                </c:pt>
                <c:pt idx="92">
                  <c:v>40756</c:v>
                </c:pt>
                <c:pt idx="93">
                  <c:v>40787</c:v>
                </c:pt>
                <c:pt idx="94">
                  <c:v>40817</c:v>
                </c:pt>
                <c:pt idx="95">
                  <c:v>40848</c:v>
                </c:pt>
                <c:pt idx="96">
                  <c:v>40878</c:v>
                </c:pt>
                <c:pt idx="97">
                  <c:v>40909</c:v>
                </c:pt>
              </c:numCache>
            </c:numRef>
          </c:cat>
          <c:val>
            <c:numRef>
              <c:f>Sheet1!$C$2:$C$99</c:f>
              <c:numCache>
                <c:formatCode>0.00</c:formatCode>
                <c:ptCount val="98"/>
                <c:pt idx="0">
                  <c:v>100</c:v>
                </c:pt>
                <c:pt idx="1">
                  <c:v>98.679333147061485</c:v>
                </c:pt>
                <c:pt idx="2">
                  <c:v>98.532178448356149</c:v>
                </c:pt>
                <c:pt idx="3">
                  <c:v>99.478439042563053</c:v>
                </c:pt>
                <c:pt idx="4">
                  <c:v>97.621309490546679</c:v>
                </c:pt>
                <c:pt idx="5">
                  <c:v>97.291608456738402</c:v>
                </c:pt>
                <c:pt idx="6">
                  <c:v>98.772469032318142</c:v>
                </c:pt>
                <c:pt idx="7">
                  <c:v>96.449535216650887</c:v>
                </c:pt>
                <c:pt idx="8">
                  <c:v>97.686350452366099</c:v>
                </c:pt>
                <c:pt idx="9">
                  <c:v>97.563220258023023</c:v>
                </c:pt>
                <c:pt idx="10">
                  <c:v>97.746996667490365</c:v>
                </c:pt>
                <c:pt idx="11">
                  <c:v>97.12583240349062</c:v>
                </c:pt>
                <c:pt idx="12">
                  <c:v>98.653014366164328</c:v>
                </c:pt>
                <c:pt idx="13">
                  <c:v>100.13057669828177</c:v>
                </c:pt>
                <c:pt idx="14">
                  <c:v>100.95021948450623</c:v>
                </c:pt>
                <c:pt idx="15">
                  <c:v>99.162075020388855</c:v>
                </c:pt>
                <c:pt idx="16">
                  <c:v>99.601300639015861</c:v>
                </c:pt>
                <c:pt idx="17">
                  <c:v>99.967015693855913</c:v>
                </c:pt>
                <c:pt idx="18">
                  <c:v>99.487359265146168</c:v>
                </c:pt>
                <c:pt idx="19">
                  <c:v>100.06306256004403</c:v>
                </c:pt>
                <c:pt idx="20">
                  <c:v>102.38227235246502</c:v>
                </c:pt>
                <c:pt idx="21">
                  <c:v>104.39176834699808</c:v>
                </c:pt>
                <c:pt idx="22">
                  <c:v>106.86219134662331</c:v>
                </c:pt>
                <c:pt idx="23">
                  <c:v>108.28869666277869</c:v>
                </c:pt>
                <c:pt idx="24">
                  <c:v>108.33788650126681</c:v>
                </c:pt>
                <c:pt idx="25">
                  <c:v>111.51882939016487</c:v>
                </c:pt>
                <c:pt idx="26">
                  <c:v>114.11860344655521</c:v>
                </c:pt>
                <c:pt idx="27">
                  <c:v>116.60906675074969</c:v>
                </c:pt>
                <c:pt idx="28">
                  <c:v>120.669961194824</c:v>
                </c:pt>
                <c:pt idx="29">
                  <c:v>128.8281870003714</c:v>
                </c:pt>
                <c:pt idx="30">
                  <c:v>143.82197850989658</c:v>
                </c:pt>
                <c:pt idx="31">
                  <c:v>149.30663921057351</c:v>
                </c:pt>
                <c:pt idx="32">
                  <c:v>150.73388642313833</c:v>
                </c:pt>
                <c:pt idx="33">
                  <c:v>151.58730873133507</c:v>
                </c:pt>
                <c:pt idx="34">
                  <c:v>154.71977499399179</c:v>
                </c:pt>
                <c:pt idx="35">
                  <c:v>159.10717844127333</c:v>
                </c:pt>
                <c:pt idx="36">
                  <c:v>163.60999709594861</c:v>
                </c:pt>
                <c:pt idx="37">
                  <c:v>165.50703296959719</c:v>
                </c:pt>
                <c:pt idx="38">
                  <c:v>170.64869918069422</c:v>
                </c:pt>
                <c:pt idx="39">
                  <c:v>183.16393413460978</c:v>
                </c:pt>
                <c:pt idx="40">
                  <c:v>199.09285832131198</c:v>
                </c:pt>
                <c:pt idx="41">
                  <c:v>224.91010231898576</c:v>
                </c:pt>
                <c:pt idx="42">
                  <c:v>241.40472357854958</c:v>
                </c:pt>
                <c:pt idx="43">
                  <c:v>258.42388547536541</c:v>
                </c:pt>
                <c:pt idx="44">
                  <c:v>255.93585371735492</c:v>
                </c:pt>
                <c:pt idx="45">
                  <c:v>249.09776900791945</c:v>
                </c:pt>
                <c:pt idx="46">
                  <c:v>245.00068196239238</c:v>
                </c:pt>
                <c:pt idx="47">
                  <c:v>244.98627251205644</c:v>
                </c:pt>
                <c:pt idx="48">
                  <c:v>246.11981593848583</c:v>
                </c:pt>
                <c:pt idx="49">
                  <c:v>246.68658765170068</c:v>
                </c:pt>
                <c:pt idx="50">
                  <c:v>252.22942288093651</c:v>
                </c:pt>
                <c:pt idx="51">
                  <c:v>259.09312439096925</c:v>
                </c:pt>
                <c:pt idx="52">
                  <c:v>261.60036874942773</c:v>
                </c:pt>
                <c:pt idx="53">
                  <c:v>263.39354479123699</c:v>
                </c:pt>
                <c:pt idx="54">
                  <c:v>270.3645166537712</c:v>
                </c:pt>
                <c:pt idx="55">
                  <c:v>266.80673807567968</c:v>
                </c:pt>
                <c:pt idx="56">
                  <c:v>267.47452301383908</c:v>
                </c:pt>
                <c:pt idx="57">
                  <c:v>259.18753639681086</c:v>
                </c:pt>
                <c:pt idx="58">
                  <c:v>218.09210741888523</c:v>
                </c:pt>
                <c:pt idx="59">
                  <c:v>212.25880957673121</c:v>
                </c:pt>
                <c:pt idx="60">
                  <c:v>207.87612019267908</c:v>
                </c:pt>
                <c:pt idx="61">
                  <c:v>212.28125612927434</c:v>
                </c:pt>
                <c:pt idx="62">
                  <c:v>215.34240473234792</c:v>
                </c:pt>
                <c:pt idx="63">
                  <c:v>213.83567989288818</c:v>
                </c:pt>
                <c:pt idx="64">
                  <c:v>219.47116749075556</c:v>
                </c:pt>
                <c:pt idx="65">
                  <c:v>219.92991890835643</c:v>
                </c:pt>
                <c:pt idx="66">
                  <c:v>222.03288029974374</c:v>
                </c:pt>
                <c:pt idx="67">
                  <c:v>225.39479731242525</c:v>
                </c:pt>
                <c:pt idx="68">
                  <c:v>237.47072286885938</c:v>
                </c:pt>
                <c:pt idx="69">
                  <c:v>244.01232750429011</c:v>
                </c:pt>
                <c:pt idx="70">
                  <c:v>247.9855021556406</c:v>
                </c:pt>
                <c:pt idx="71">
                  <c:v>248.11751084755977</c:v>
                </c:pt>
                <c:pt idx="72">
                  <c:v>255.60900411397418</c:v>
                </c:pt>
                <c:pt idx="73">
                  <c:v>263.42764935601429</c:v>
                </c:pt>
                <c:pt idx="74">
                  <c:v>273.22212034558413</c:v>
                </c:pt>
                <c:pt idx="75">
                  <c:v>292.62309342644795</c:v>
                </c:pt>
                <c:pt idx="76">
                  <c:v>315.11909638198227</c:v>
                </c:pt>
                <c:pt idx="77">
                  <c:v>333.862895757422</c:v>
                </c:pt>
                <c:pt idx="78">
                  <c:v>343.67599999999999</c:v>
                </c:pt>
                <c:pt idx="79">
                  <c:v>339.21999999999986</c:v>
                </c:pt>
                <c:pt idx="80">
                  <c:v>345.61</c:v>
                </c:pt>
                <c:pt idx="81">
                  <c:v>356.51</c:v>
                </c:pt>
                <c:pt idx="82">
                  <c:v>367.78999999999985</c:v>
                </c:pt>
                <c:pt idx="83">
                  <c:v>391.41999999999985</c:v>
                </c:pt>
                <c:pt idx="84">
                  <c:v>401.11</c:v>
                </c:pt>
                <c:pt idx="85">
                  <c:v>418.65000000000015</c:v>
                </c:pt>
                <c:pt idx="86">
                  <c:v>437.21</c:v>
                </c:pt>
                <c:pt idx="87">
                  <c:v>441.34000000000015</c:v>
                </c:pt>
                <c:pt idx="88">
                  <c:v>438.87</c:v>
                </c:pt>
                <c:pt idx="89">
                  <c:v>438.72999999999985</c:v>
                </c:pt>
                <c:pt idx="90">
                  <c:v>445.4</c:v>
                </c:pt>
                <c:pt idx="91">
                  <c:v>434.53</c:v>
                </c:pt>
                <c:pt idx="92">
                  <c:v>415.46</c:v>
                </c:pt>
                <c:pt idx="93" formatCode="General">
                  <c:v>386.48999999999984</c:v>
                </c:pt>
                <c:pt idx="94">
                  <c:v>363.94</c:v>
                </c:pt>
                <c:pt idx="95">
                  <c:v>351.90999999999985</c:v>
                </c:pt>
                <c:pt idx="96">
                  <c:v>334.45</c:v>
                </c:pt>
                <c:pt idx="97">
                  <c:v>340.82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641408"/>
        <c:axId val="164675968"/>
      </c:lineChart>
      <c:dateAx>
        <c:axId val="16464140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4675968"/>
        <c:crosses val="autoZero"/>
        <c:auto val="1"/>
        <c:lblOffset val="100"/>
        <c:baseTimeUnit val="months"/>
      </c:dateAx>
      <c:valAx>
        <c:axId val="164675968"/>
        <c:scaling>
          <c:orientation val="minMax"/>
          <c:min val="5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Index level (31 Dec 2003 = 100)</a:t>
                </a:r>
              </a:p>
            </c:rich>
          </c:tx>
          <c:layout>
            <c:manualLayout>
              <c:xMode val="edge"/>
              <c:yMode val="edge"/>
              <c:x val="2.9374036236748328E-2"/>
              <c:y val="0.1703695947152247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64641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766540946694329"/>
          <c:y val="0.89561381900322112"/>
          <c:w val="0.7646691810661137"/>
          <c:h val="5.9247304449009074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>
                <a:solidFill>
                  <a:srgbClr val="3C3C41"/>
                </a:solidFill>
                <a:latin typeface="Arial" pitchFamily="34" charset="0"/>
                <a:cs typeface="Arial" pitchFamily="34" charset="0"/>
              </a:defRPr>
            </a:pPr>
            <a:r>
              <a:rPr lang="en-GB" sz="2000" dirty="0">
                <a:solidFill>
                  <a:srgbClr val="3C3C41"/>
                </a:solidFill>
                <a:latin typeface="Arial" pitchFamily="34" charset="0"/>
                <a:cs typeface="Arial" pitchFamily="34" charset="0"/>
              </a:rPr>
              <a:t>Burgundy:</a:t>
            </a:r>
            <a:r>
              <a:rPr lang="en-GB" sz="2000" baseline="0" dirty="0">
                <a:solidFill>
                  <a:srgbClr val="3C3C41"/>
                </a:solidFill>
                <a:latin typeface="Arial" pitchFamily="34" charset="0"/>
                <a:cs typeface="Arial" pitchFamily="34" charset="0"/>
              </a:rPr>
              <a:t> Share of trade on Liv-ex</a:t>
            </a:r>
            <a:endParaRPr lang="en-GB" sz="2000" dirty="0">
              <a:solidFill>
                <a:srgbClr val="3C3C41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3258627829231096"/>
          <c:y val="1.793586023398531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Share of trade on Liv-ex</c:v>
          </c:tx>
          <c:spPr>
            <a:solidFill>
              <a:srgbClr val="8B0031"/>
            </a:solidFill>
          </c:spPr>
          <c:invertIfNegative val="0"/>
          <c:cat>
            <c:numRef>
              <c:f>Sheet4!$B$1:$N$1</c:f>
              <c:numCache>
                <c:formatCode>mmm\-yy</c:formatCode>
                <c:ptCount val="13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  <c:pt idx="10">
                  <c:v>40848</c:v>
                </c:pt>
                <c:pt idx="11">
                  <c:v>40878</c:v>
                </c:pt>
                <c:pt idx="12">
                  <c:v>40909</c:v>
                </c:pt>
              </c:numCache>
            </c:numRef>
          </c:cat>
          <c:val>
            <c:numRef>
              <c:f>Sheet4!$B$2:$N$2</c:f>
              <c:numCache>
                <c:formatCode>0.00</c:formatCode>
                <c:ptCount val="13"/>
                <c:pt idx="0">
                  <c:v>1.1000000000000001</c:v>
                </c:pt>
                <c:pt idx="1">
                  <c:v>1.4140099929396293</c:v>
                </c:pt>
                <c:pt idx="2">
                  <c:v>1.24</c:v>
                </c:pt>
                <c:pt idx="3">
                  <c:v>1.6400000000000001</c:v>
                </c:pt>
                <c:pt idx="4">
                  <c:v>0.99</c:v>
                </c:pt>
                <c:pt idx="5">
                  <c:v>0.8</c:v>
                </c:pt>
                <c:pt idx="6">
                  <c:v>0.54</c:v>
                </c:pt>
                <c:pt idx="7">
                  <c:v>2.1</c:v>
                </c:pt>
                <c:pt idx="8">
                  <c:v>4.38</c:v>
                </c:pt>
                <c:pt idx="9">
                  <c:v>3.96</c:v>
                </c:pt>
                <c:pt idx="10">
                  <c:v>4.75</c:v>
                </c:pt>
                <c:pt idx="11">
                  <c:v>8.16</c:v>
                </c:pt>
                <c:pt idx="12">
                  <c:v>6.81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915072"/>
        <c:axId val="164916608"/>
      </c:barChart>
      <c:dateAx>
        <c:axId val="16491507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916608"/>
        <c:crosses val="autoZero"/>
        <c:auto val="1"/>
        <c:lblOffset val="100"/>
        <c:baseTimeUnit val="months"/>
      </c:dateAx>
      <c:valAx>
        <c:axId val="164916608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lumMod val="75000"/>
                </a:srgb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200" b="0" dirty="0">
                    <a:latin typeface="Arial" pitchFamily="34" charset="0"/>
                    <a:cs typeface="Arial" pitchFamily="34" charset="0"/>
                  </a:rPr>
                  <a:t>% </a:t>
                </a:r>
                <a:r>
                  <a:rPr lang="en-US" sz="1200" b="0" dirty="0" smtClean="0">
                    <a:latin typeface="Arial" pitchFamily="34" charset="0"/>
                    <a:cs typeface="Arial" pitchFamily="34" charset="0"/>
                  </a:rPr>
                  <a:t>share of trade</a:t>
                </a:r>
                <a:endParaRPr lang="en-US" sz="1200" b="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5.031446540880509E-3"/>
              <c:y val="0.35990906054231581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rgbClr val="FFFFFF">
                <a:lumMod val="75000"/>
              </a:srgbClr>
            </a:solidFill>
          </a:ln>
        </c:spPr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49150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>
                <a:solidFill>
                  <a:srgbClr val="3C3C41"/>
                </a:solidFill>
                <a:latin typeface="Arial" pitchFamily="34" charset="0"/>
                <a:cs typeface="Arial" pitchFamily="34" charset="0"/>
              </a:defRPr>
            </a:pPr>
            <a:r>
              <a:rPr lang="en-GB" sz="1600" dirty="0">
                <a:solidFill>
                  <a:srgbClr val="5C5B5D"/>
                </a:solidFill>
                <a:latin typeface="Arial" pitchFamily="34" charset="0"/>
                <a:cs typeface="Arial" pitchFamily="34" charset="0"/>
              </a:rPr>
              <a:t>Average</a:t>
            </a:r>
            <a:r>
              <a:rPr lang="en-GB" sz="1600" baseline="0" dirty="0">
                <a:solidFill>
                  <a:srgbClr val="5C5B5D"/>
                </a:solidFill>
                <a:latin typeface="Arial" pitchFamily="34" charset="0"/>
                <a:cs typeface="Arial" pitchFamily="34" charset="0"/>
              </a:rPr>
              <a:t>  score of leading </a:t>
            </a:r>
            <a:r>
              <a:rPr lang="en-GB" sz="1600" baseline="0" dirty="0" smtClean="0">
                <a:solidFill>
                  <a:srgbClr val="5C5B5D"/>
                </a:solidFill>
                <a:latin typeface="Arial" pitchFamily="34" charset="0"/>
                <a:cs typeface="Arial" pitchFamily="34" charset="0"/>
              </a:rPr>
              <a:t>fine wines across last five releases</a:t>
            </a:r>
            <a:endParaRPr lang="en-GB" sz="1600" dirty="0">
              <a:solidFill>
                <a:srgbClr val="5C5B5D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9.6845142206421528E-2"/>
          <c:y val="1.84728151898466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282625076489724"/>
          <c:y val="0.11896164927788329"/>
          <c:w val="0.8289142758889243"/>
          <c:h val="0.594347321197115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70032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cat>
            <c:strRef>
              <c:f>Sheet1!$A$3:$A$17</c:f>
              <c:strCache>
                <c:ptCount val="15"/>
                <c:pt idx="0">
                  <c:v>Guigal E</c:v>
                </c:pt>
                <c:pt idx="1">
                  <c:v>Lafite Rothschild</c:v>
                </c:pt>
                <c:pt idx="2">
                  <c:v>Yquem</c:v>
                </c:pt>
                <c:pt idx="3">
                  <c:v>Krug</c:v>
                </c:pt>
                <c:pt idx="4">
                  <c:v>Haut Brion</c:v>
                </c:pt>
                <c:pt idx="5">
                  <c:v>Salon Mesnil</c:v>
                </c:pt>
                <c:pt idx="6">
                  <c:v>Ornellaia</c:v>
                </c:pt>
                <c:pt idx="7">
                  <c:v>DRC </c:v>
                </c:pt>
                <c:pt idx="8">
                  <c:v>Sassicaia</c:v>
                </c:pt>
                <c:pt idx="9">
                  <c:v>Leflaive</c:v>
                </c:pt>
                <c:pt idx="10">
                  <c:v>Pin</c:v>
                </c:pt>
                <c:pt idx="11">
                  <c:v>Dom Perignon</c:v>
                </c:pt>
                <c:pt idx="12">
                  <c:v>Cristal </c:v>
                </c:pt>
                <c:pt idx="13">
                  <c:v>Leoville Barton</c:v>
                </c:pt>
                <c:pt idx="14">
                  <c:v>Beychevelle</c:v>
                </c:pt>
              </c:strCache>
            </c:strRef>
          </c:cat>
          <c:val>
            <c:numRef>
              <c:f>Sheet1!$B$3:$B$17</c:f>
              <c:numCache>
                <c:formatCode>0.00</c:formatCode>
                <c:ptCount val="15"/>
                <c:pt idx="0">
                  <c:v>97.5</c:v>
                </c:pt>
                <c:pt idx="1">
                  <c:v>97.4</c:v>
                </c:pt>
                <c:pt idx="2">
                  <c:v>96.8</c:v>
                </c:pt>
                <c:pt idx="3">
                  <c:v>96.5</c:v>
                </c:pt>
                <c:pt idx="4">
                  <c:v>96.4</c:v>
                </c:pt>
                <c:pt idx="5">
                  <c:v>95.25</c:v>
                </c:pt>
                <c:pt idx="6">
                  <c:v>94.8</c:v>
                </c:pt>
                <c:pt idx="7">
                  <c:v>94.4</c:v>
                </c:pt>
                <c:pt idx="8">
                  <c:v>94</c:v>
                </c:pt>
                <c:pt idx="9">
                  <c:v>93.633333333333269</c:v>
                </c:pt>
                <c:pt idx="10">
                  <c:v>93.5</c:v>
                </c:pt>
                <c:pt idx="11">
                  <c:v>93.2</c:v>
                </c:pt>
                <c:pt idx="12">
                  <c:v>92.6</c:v>
                </c:pt>
                <c:pt idx="13">
                  <c:v>91.6</c:v>
                </c:pt>
                <c:pt idx="14">
                  <c:v>90.5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54720"/>
        <c:axId val="165068800"/>
      </c:barChart>
      <c:catAx>
        <c:axId val="165054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5068800"/>
        <c:crosses val="autoZero"/>
        <c:auto val="1"/>
        <c:lblAlgn val="ctr"/>
        <c:lblOffset val="100"/>
        <c:noMultiLvlLbl val="0"/>
      </c:catAx>
      <c:valAx>
        <c:axId val="165068800"/>
        <c:scaling>
          <c:orientation val="minMax"/>
          <c:min val="8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9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900" b="0">
                    <a:latin typeface="Arial" pitchFamily="34" charset="0"/>
                    <a:cs typeface="Arial" pitchFamily="34" charset="0"/>
                  </a:rPr>
                  <a:t>Avg RP score (last</a:t>
                </a:r>
                <a:r>
                  <a:rPr lang="en-US" sz="900" b="0" baseline="0">
                    <a:latin typeface="Arial" pitchFamily="34" charset="0"/>
                    <a:cs typeface="Arial" pitchFamily="34" charset="0"/>
                  </a:rPr>
                  <a:t> five vintages</a:t>
                </a:r>
                <a:r>
                  <a:rPr lang="en-US" sz="900" b="0">
                    <a:latin typeface="Arial" pitchFamily="34" charset="0"/>
                    <a:cs typeface="Arial" pitchFamily="34" charset="0"/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3.0828516377649346E-2"/>
              <c:y val="0.1543724472422771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650547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0.75833</cdr:x>
      <cdr:y>0.16493</cdr:y>
    </cdr:from>
    <cdr:to>
      <cdr:x>0.98958</cdr:x>
      <cdr:y>0.25174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67100" y="452437"/>
          <a:ext cx="10572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8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source: liv-ex.com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0.72282</cdr:x>
      <cdr:y>0.00671</cdr:y>
    </cdr:from>
    <cdr:to>
      <cdr:x>0.99847</cdr:x>
      <cdr:y>0.05369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95800" y="28575"/>
          <a:ext cx="1714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en-GB" sz="8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source: liv-ex.com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0.95833</cdr:y>
    </cdr:from>
    <cdr:to>
      <cdr:x>0.48367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3505201"/>
          <a:ext cx="2257426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80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source:</a:t>
          </a:r>
          <a:r>
            <a:rPr lang="en-GB" sz="800" baseline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liv-ex.com</a:t>
          </a:r>
          <a:endParaRPr lang="en-GB" sz="800">
            <a:solidFill>
              <a:schemeClr val="bg1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0.76604</cdr:x>
      <cdr:y>0</cdr:y>
    </cdr:from>
    <cdr:to>
      <cdr:x>1</cdr:x>
      <cdr:y>0.08244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04656" y="-72008"/>
          <a:ext cx="1667852" cy="350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source: liv-ex.com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0.77264</cdr:x>
      <cdr:y>0</cdr:y>
    </cdr:from>
    <cdr:to>
      <cdr:x>1</cdr:x>
      <cdr:y>0.10292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13755" y="-720080"/>
          <a:ext cx="1702661" cy="466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GB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source: liv-ex.com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Frutiger 55 Roman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utiger 55 Roman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8055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Frutiger 55 Roman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Wine Invest 2006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8055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utiger 55 Roman" pitchFamily="34" charset="0"/>
                <a:cs typeface="+mn-cs"/>
              </a:defRPr>
            </a:lvl1pPr>
          </a:lstStyle>
          <a:p>
            <a:pPr>
              <a:defRPr/>
            </a:pPr>
            <a:fld id="{E0831FB2-57BB-4D8E-A13C-45F3C6F87F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57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9300"/>
            <a:ext cx="4986338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8688"/>
            <a:ext cx="5011738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055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Wine Invest 2006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8055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0347273-A9C9-4841-81E8-2ECC8758E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4589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Wine Invest 2006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90D693-898E-4489-8C63-0FDCF732F17C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HKIWSF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EC295-0CA3-4D04-A444-4B000998425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BFF14-F285-447F-9EBF-9A9AD446C2A9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EA81F-D83F-465D-BEDB-92D467624210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725" y="609600"/>
            <a:ext cx="1438275" cy="3243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8138" y="609600"/>
            <a:ext cx="4167187" cy="32432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44A5-3C8F-40E7-9F77-C025758997E8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8138" y="609600"/>
            <a:ext cx="5307012" cy="1212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878138" y="1903413"/>
            <a:ext cx="5757862" cy="194945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89931-7EC2-4EBC-8D6D-C1D00B97B1DD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  <a:lvl2pPr>
              <a:defRPr>
                <a:latin typeface="Verdana" pitchFamily="34" charset="0"/>
              </a:defRPr>
            </a:lvl2pPr>
            <a:lvl3pPr>
              <a:defRPr>
                <a:latin typeface="Verdana" pitchFamily="34" charset="0"/>
              </a:defRPr>
            </a:lvl3pPr>
            <a:lvl4pPr>
              <a:defRPr>
                <a:latin typeface="Verdana" pitchFamily="34" charset="0"/>
              </a:defRPr>
            </a:lvl4pPr>
            <a:lvl5pPr>
              <a:defRPr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990C9-4F01-42E1-82F3-3BB5B5AFF651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F4D27-465C-4BF5-9B70-6DEA4A2FF697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8138" y="1903413"/>
            <a:ext cx="2801937" cy="1949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475" y="1903413"/>
            <a:ext cx="2803525" cy="1949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0853-46D7-443B-B864-B4D251B1E4C5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1FF8-53A1-4103-973B-550156DFC31C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9520E-F344-427A-B84E-90A7CC244A3F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764704"/>
            <a:ext cx="5307013" cy="121285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About </a:t>
            </a:r>
            <a:r>
              <a:rPr lang="en-US" dirty="0" err="1" smtClean="0"/>
              <a:t>Liv</a:t>
            </a:r>
            <a:r>
              <a:rPr lang="en-US" dirty="0" smtClean="0"/>
              <a:t>-ex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HKIWSF 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815307D-EC68-4CD8-84B1-BF85A45E8454}" type="slidenum">
              <a:rPr lang="en-US"/>
              <a:pPr>
                <a:defRPr/>
              </a:pPr>
              <a:t>‹#›</a:t>
            </a:fld>
            <a:r>
              <a:rPr lang="en-GB" dirty="0"/>
              <a:t>/8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2776145"/>
          </a:xfrm>
        </p:spPr>
        <p:txBody>
          <a:bodyPr/>
          <a:lstStyle>
            <a:lvl1pPr>
              <a:defRPr sz="3200"/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7E7D1-6DB8-4096-99CF-D24D3F60A1D9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1106D-53DF-4368-BEDE-297524DBB2E9}" type="slidenum">
              <a:rPr lang="en-US"/>
              <a:pPr>
                <a:defRPr/>
              </a:pPr>
              <a:t>‹#›</a:t>
            </a:fld>
            <a:r>
              <a:rPr lang="en-GB"/>
              <a:t>/18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662238" y="0"/>
            <a:ext cx="5973762" cy="1258888"/>
          </a:xfrm>
          <a:prstGeom prst="rect">
            <a:avLst/>
          </a:prstGeom>
          <a:solidFill>
            <a:srgbClr val="F5F5E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8138" y="609600"/>
            <a:ext cx="6265862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8138" y="1484313"/>
            <a:ext cx="5757862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515100"/>
            <a:ext cx="15446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Frutiger 55 Roman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HKIWSF 2009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52625" y="6515100"/>
            <a:ext cx="5476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Frutiger 55 Roman" pitchFamily="34" charset="0"/>
                <a:cs typeface="+mn-cs"/>
              </a:defRPr>
            </a:lvl1pPr>
          </a:lstStyle>
          <a:p>
            <a:pPr>
              <a:defRPr/>
            </a:pPr>
            <a:fld id="{0A9594ED-A650-411B-AC2F-51A6529D801A}" type="slidenum">
              <a:rPr lang="en-US"/>
              <a:pPr>
                <a:defRPr/>
              </a:pPr>
              <a:t>‹#›</a:t>
            </a:fld>
            <a:r>
              <a:rPr lang="en-GB"/>
              <a:t>/9</a:t>
            </a:r>
          </a:p>
          <a:p>
            <a:pPr>
              <a:defRPr/>
            </a:pPr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2441575" y="6542088"/>
            <a:ext cx="0" cy="315912"/>
          </a:xfrm>
          <a:prstGeom prst="line">
            <a:avLst/>
          </a:prstGeom>
          <a:noFill/>
          <a:ln w="9525">
            <a:solidFill>
              <a:srgbClr val="5C5B5D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GB">
              <a:cs typeface="+mn-cs"/>
            </a:endParaRPr>
          </a:p>
        </p:txBody>
      </p:sp>
      <p:pic>
        <p:nvPicPr>
          <p:cNvPr id="2" name="Picture 13" descr="liv-ex_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78113" y="6562725"/>
            <a:ext cx="481012" cy="14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72" r:id="rId1"/>
    <p:sldLayoutId id="2147484873" r:id="rId2"/>
    <p:sldLayoutId id="2147484874" r:id="rId3"/>
    <p:sldLayoutId id="2147484875" r:id="rId4"/>
    <p:sldLayoutId id="2147484876" r:id="rId5"/>
    <p:sldLayoutId id="2147484877" r:id="rId6"/>
    <p:sldLayoutId id="2147484878" r:id="rId7"/>
    <p:sldLayoutId id="2147484879" r:id="rId8"/>
    <p:sldLayoutId id="2147484880" r:id="rId9"/>
    <p:sldLayoutId id="2147484881" r:id="rId10"/>
    <p:sldLayoutId id="2147484882" r:id="rId11"/>
    <p:sldLayoutId id="2147484883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Frutiger 55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Frutiger 55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Frutiger 55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60031"/>
          </a:solidFill>
          <a:latin typeface="Frutiger 55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62013" indent="-28575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Arial" charset="0"/>
        </a:defRPr>
      </a:lvl2pPr>
      <a:lvl3pPr marL="1281113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cs typeface="Arial" charset="0"/>
        </a:defRPr>
      </a:lvl3pPr>
      <a:lvl4pPr marL="1700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Arial" charset="0"/>
        </a:defRPr>
      </a:lvl4pPr>
      <a:lvl5pPr marL="2119313" indent="-228600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Arial" charset="0"/>
        </a:defRPr>
      </a:lvl5pPr>
      <a:lvl6pPr marL="2576513" indent="-228600" algn="l" rtl="0" fontAlgn="base">
        <a:spcBef>
          <a:spcPct val="2000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6pPr>
      <a:lvl7pPr marL="3033713" indent="-228600" algn="l" rtl="0" fontAlgn="base">
        <a:spcBef>
          <a:spcPct val="2000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7pPr>
      <a:lvl8pPr marL="3490913" indent="-228600" algn="l" rtl="0" fontAlgn="base">
        <a:spcBef>
          <a:spcPct val="2000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8pPr>
      <a:lvl9pPr marL="3948113" indent="-228600" algn="l" rtl="0" fontAlgn="base">
        <a:spcBef>
          <a:spcPct val="20000"/>
        </a:spcBef>
        <a:spcAft>
          <a:spcPct val="0"/>
        </a:spcAft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1"/>
          <p:cNvSpPr>
            <a:spLocks noChangeArrowheads="1"/>
          </p:cNvSpPr>
          <p:nvPr/>
        </p:nvSpPr>
        <p:spPr bwMode="auto">
          <a:xfrm>
            <a:off x="0" y="0"/>
            <a:ext cx="8831263" cy="187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>
              <a:latin typeface="Arial" charset="0"/>
            </a:endParaRPr>
          </a:p>
        </p:txBody>
      </p:sp>
      <p:sp>
        <p:nvSpPr>
          <p:cNvPr id="14339" name="Line 10"/>
          <p:cNvSpPr>
            <a:spLocks noChangeShapeType="1"/>
          </p:cNvSpPr>
          <p:nvPr/>
        </p:nvSpPr>
        <p:spPr bwMode="auto">
          <a:xfrm>
            <a:off x="2468563" y="0"/>
            <a:ext cx="0" cy="1797050"/>
          </a:xfrm>
          <a:prstGeom prst="line">
            <a:avLst/>
          </a:prstGeom>
          <a:noFill/>
          <a:ln w="22225">
            <a:solidFill>
              <a:srgbClr val="F5F5E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627313" y="2708275"/>
            <a:ext cx="6223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 dirty="0" smtClean="0">
                <a:solidFill>
                  <a:srgbClr val="000000"/>
                </a:solidFill>
                <a:latin typeface="Arial" charset="0"/>
              </a:rPr>
              <a:t>Jack Hibberd</a:t>
            </a:r>
            <a:r>
              <a:rPr lang="en-GB" sz="36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GB" sz="3600" dirty="0">
                <a:solidFill>
                  <a:srgbClr val="000000"/>
                </a:solidFill>
                <a:latin typeface="Arial" charset="0"/>
              </a:rPr>
            </a:br>
            <a:r>
              <a:rPr lang="en-GB" sz="3600" dirty="0" smtClean="0">
                <a:solidFill>
                  <a:srgbClr val="000000"/>
                </a:solidFill>
                <a:latin typeface="Arial" charset="0"/>
              </a:rPr>
              <a:t>Head of Data &amp; Marketing </a:t>
            </a:r>
            <a:br>
              <a:rPr lang="en-GB" sz="3600" dirty="0" smtClean="0">
                <a:solidFill>
                  <a:srgbClr val="000000"/>
                </a:solidFill>
                <a:latin typeface="Arial" charset="0"/>
              </a:rPr>
            </a:br>
            <a:r>
              <a:rPr lang="en-GB" sz="3600" dirty="0" smtClean="0">
                <a:solidFill>
                  <a:srgbClr val="860031"/>
                </a:solidFill>
                <a:latin typeface="Arial" charset="0"/>
              </a:rPr>
              <a:t>Liv-ex.com</a:t>
            </a:r>
            <a:endParaRPr lang="en-GB" sz="3600" dirty="0">
              <a:solidFill>
                <a:srgbClr val="860031"/>
              </a:solidFill>
              <a:latin typeface="Arial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55776" y="4554538"/>
            <a:ext cx="6389687" cy="1538758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endParaRPr lang="en-GB" sz="2000" kern="0" dirty="0">
              <a:solidFill>
                <a:srgbClr val="00000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00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Tuesday 28</a:t>
            </a:r>
            <a:r>
              <a:rPr lang="en-GB" sz="2000" kern="0" baseline="3000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th</a:t>
            </a:r>
            <a:r>
              <a:rPr lang="en-GB" sz="200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 February 2012</a:t>
            </a:r>
          </a:p>
          <a:p>
            <a:pPr eaLnBrk="0" hangingPunct="0">
              <a:defRPr/>
            </a:pPr>
            <a:r>
              <a:rPr lang="en-GB" sz="2000" kern="0" dirty="0" smtClean="0">
                <a:solidFill>
                  <a:srgbClr val="860031"/>
                </a:solidFill>
                <a:latin typeface="Arial" pitchFamily="34" charset="0"/>
                <a:ea typeface="+mj-ea"/>
                <a:cs typeface="Arial" pitchFamily="34" charset="0"/>
              </a:rPr>
              <a:t>“The ‘fine’ Champagne market – increasing the fizz”</a:t>
            </a:r>
            <a:endParaRPr lang="en-GB" sz="2000" kern="0" dirty="0">
              <a:solidFill>
                <a:srgbClr val="86003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eaLnBrk="0" hangingPunct="0">
              <a:defRPr/>
            </a:pPr>
            <a:r>
              <a:rPr lang="en-GB" sz="2000" kern="0" dirty="0" smtClean="0">
                <a:solidFill>
                  <a:srgbClr val="000000"/>
                </a:solidFill>
                <a:latin typeface="Arial" pitchFamily="34" charset="0"/>
                <a:ea typeface="+mj-ea"/>
                <a:cs typeface="Arial" pitchFamily="34" charset="0"/>
              </a:rPr>
              <a:t>Harpers Champagne Summit</a:t>
            </a:r>
            <a:endParaRPr lang="en-GB" sz="2000" kern="0" dirty="0">
              <a:solidFill>
                <a:srgbClr val="0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4343" name="Picture 9" descr="Liv-ex logo Ex Larg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836712"/>
            <a:ext cx="2452162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548680"/>
            <a:ext cx="6372200" cy="1212850"/>
          </a:xfrm>
        </p:spPr>
        <p:txBody>
          <a:bodyPr/>
          <a:lstStyle/>
          <a:p>
            <a:r>
              <a:rPr lang="en-GB" dirty="0" smtClean="0"/>
              <a:t>Krug outperforms</a:t>
            </a:r>
            <a:endParaRPr lang="en-GB" dirty="0"/>
          </a:p>
        </p:txBody>
      </p:sp>
      <p:graphicFrame>
        <p:nvGraphicFramePr>
          <p:cNvPr id="16" name="Chart 15"/>
          <p:cNvGraphicFramePr/>
          <p:nvPr/>
        </p:nvGraphicFramePr>
        <p:xfrm>
          <a:off x="971600" y="1556792"/>
          <a:ext cx="74168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307013" cy="1212850"/>
          </a:xfrm>
        </p:spPr>
        <p:txBody>
          <a:bodyPr/>
          <a:lstStyle/>
          <a:p>
            <a:r>
              <a:rPr lang="en-GB" dirty="0" smtClean="0"/>
              <a:t>Champagne v Bordeaux</a:t>
            </a:r>
            <a:endParaRPr lang="en-GB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043608" y="1484784"/>
          <a:ext cx="705678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307013" cy="1212850"/>
          </a:xfrm>
        </p:spPr>
        <p:txBody>
          <a:bodyPr/>
          <a:lstStyle/>
          <a:p>
            <a:r>
              <a:rPr lang="en-GB" dirty="0" smtClean="0"/>
              <a:t>An opportunity?</a:t>
            </a:r>
            <a:endParaRPr lang="en-GB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1259632" y="1268760"/>
            <a:ext cx="712879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buClr>
                <a:srgbClr val="89AA00"/>
              </a:buClr>
              <a:buSzPct val="150000"/>
            </a:pPr>
            <a:endParaRPr lang="en-GB" sz="2400" dirty="0" smtClean="0">
              <a:latin typeface="+mj-lt"/>
            </a:endParaRPr>
          </a:p>
          <a:p>
            <a:pPr marL="533400" indent="-533400">
              <a:buClr>
                <a:srgbClr val="89AA00"/>
              </a:buClr>
              <a:buSzPct val="150000"/>
            </a:pPr>
            <a:r>
              <a:rPr lang="en-GB" sz="2400" dirty="0" smtClean="0">
                <a:latin typeface="+mj-lt"/>
              </a:rPr>
              <a:t>If not Bordeaux...</a:t>
            </a:r>
          </a:p>
          <a:p>
            <a:pPr marL="990600" lvl="1" indent="-533400">
              <a:buClr>
                <a:srgbClr val="89AA00"/>
              </a:buClr>
              <a:buSzPct val="75000"/>
            </a:pPr>
            <a:endParaRPr lang="en-GB" sz="2400" dirty="0" smtClean="0">
              <a:latin typeface="+mj-lt"/>
            </a:endParaRP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r>
              <a:rPr lang="en-GB" sz="2400" dirty="0" smtClean="0">
                <a:latin typeface="+mj-lt"/>
              </a:rPr>
              <a:t>Collectors looking for something new?</a:t>
            </a: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endParaRPr lang="en-GB" sz="2400" dirty="0" smtClean="0">
              <a:latin typeface="+mj-lt"/>
            </a:endParaRP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r>
              <a:rPr lang="en-GB" sz="2400" dirty="0" smtClean="0">
                <a:latin typeface="+mj-lt"/>
              </a:rPr>
              <a:t>A defensive stock for investors?</a:t>
            </a: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endParaRPr lang="en-GB" sz="2400" dirty="0" smtClean="0">
              <a:latin typeface="+mj-lt"/>
            </a:endParaRP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r>
              <a:rPr lang="en-GB" sz="2400" dirty="0" smtClean="0">
                <a:latin typeface="+mj-lt"/>
              </a:rPr>
              <a:t>Asian opportunity?</a:t>
            </a:r>
          </a:p>
          <a:p>
            <a:pPr marL="990600" lvl="1" indent="-533400">
              <a:buClr>
                <a:srgbClr val="89AA00"/>
              </a:buClr>
              <a:buSzPct val="125000"/>
            </a:pPr>
            <a:endParaRPr lang="en-GB" sz="2400" dirty="0" smtClean="0">
              <a:latin typeface="+mj-lt"/>
            </a:endParaRPr>
          </a:p>
          <a:p>
            <a:pPr marL="0" lvl="1" indent="12700">
              <a:buClr>
                <a:srgbClr val="89AA00"/>
              </a:buClr>
              <a:buSzPct val="125000"/>
              <a:tabLst>
                <a:tab pos="444500" algn="l"/>
              </a:tabLst>
            </a:pPr>
            <a:r>
              <a:rPr lang="en-GB" sz="2400" dirty="0" smtClean="0">
                <a:latin typeface="+mj-lt"/>
              </a:rPr>
              <a:t>Historically strong in the on-trade and retail, Champagne now has an opportunity to build sales  amongst highly-involved private clients and wine investors.</a:t>
            </a:r>
            <a:endParaRPr lang="en-GB" sz="2400" dirty="0">
              <a:latin typeface="Arial" charset="0"/>
            </a:endParaRPr>
          </a:p>
          <a:p>
            <a:pPr marL="533400" indent="-533400">
              <a:buClr>
                <a:srgbClr val="89AA00"/>
              </a:buClr>
              <a:buSzPct val="150000"/>
              <a:buFont typeface="Arial" charset="0"/>
              <a:buChar char="•"/>
            </a:pP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548680"/>
            <a:ext cx="5307013" cy="1212850"/>
          </a:xfrm>
        </p:spPr>
        <p:txBody>
          <a:bodyPr/>
          <a:lstStyle/>
          <a:p>
            <a:r>
              <a:rPr lang="en-GB" dirty="0" smtClean="0"/>
              <a:t>Burgundy leads the way</a:t>
            </a:r>
            <a:endParaRPr lang="en-GB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115616" y="1556792"/>
          <a:ext cx="71287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307013" cy="1212850"/>
          </a:xfrm>
        </p:spPr>
        <p:txBody>
          <a:bodyPr/>
          <a:lstStyle/>
          <a:p>
            <a:r>
              <a:rPr lang="en-GB" dirty="0" smtClean="0"/>
              <a:t>Champagne to follow?</a:t>
            </a:r>
            <a:endParaRPr lang="en-GB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27584" y="1700808"/>
          <a:ext cx="74888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307013" cy="1212850"/>
          </a:xfrm>
        </p:spPr>
        <p:txBody>
          <a:bodyPr/>
          <a:lstStyle/>
          <a:p>
            <a:r>
              <a:rPr lang="en-GB" dirty="0" smtClean="0"/>
              <a:t>Exploiting the opportunity</a:t>
            </a:r>
            <a:endParaRPr lang="en-GB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043608" y="1340768"/>
            <a:ext cx="748883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90600" lvl="1" indent="-533400">
              <a:buClr>
                <a:srgbClr val="89AA00"/>
              </a:buClr>
              <a:buSzPct val="125000"/>
            </a:pPr>
            <a:endParaRPr lang="en-GB" sz="2400" dirty="0" smtClean="0">
              <a:latin typeface="+mj-lt"/>
            </a:endParaRP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r>
              <a:rPr lang="en-GB" sz="2400" dirty="0" smtClean="0"/>
              <a:t>Laissez-faire works</a:t>
            </a:r>
          </a:p>
          <a:p>
            <a:pPr marL="990600" lvl="1" indent="-533400">
              <a:buClr>
                <a:srgbClr val="89AA00"/>
              </a:buClr>
              <a:buSzPct val="125000"/>
            </a:pPr>
            <a:r>
              <a:rPr lang="en-GB" sz="2400" dirty="0" smtClean="0"/>
              <a:t>	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</a:rPr>
              <a:t>Release some control and get the market behind you. Exclusivity doesn’t mean scarcity. </a:t>
            </a: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endParaRPr lang="en-GB" sz="2400" dirty="0" smtClean="0"/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r>
              <a:rPr lang="en-GB" sz="2400" dirty="0" smtClean="0"/>
              <a:t>Build a profile on the secondary market</a:t>
            </a:r>
          </a:p>
          <a:p>
            <a:pPr marL="990600" lvl="1" indent="-533400">
              <a:buClr>
                <a:srgbClr val="89AA00"/>
              </a:buClr>
              <a:buSzPct val="125000"/>
            </a:pPr>
            <a:r>
              <a:rPr lang="en-GB" sz="2400" dirty="0" smtClean="0">
                <a:latin typeface="+mj-lt"/>
              </a:rPr>
              <a:t>	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</a:rPr>
              <a:t>Liv-ex, merchants </a:t>
            </a:r>
            <a:r>
              <a:rPr lang="en-GB" sz="2400" smtClean="0">
                <a:solidFill>
                  <a:schemeClr val="bg2">
                    <a:lumMod val="75000"/>
                  </a:schemeClr>
                </a:solidFill>
              </a:rPr>
              <a:t>and auctions 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</a:rPr>
              <a:t>can help build a fine wine brand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.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GB" sz="2400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endParaRPr lang="en-GB" sz="2400" dirty="0" smtClean="0">
              <a:latin typeface="+mj-lt"/>
            </a:endParaRPr>
          </a:p>
          <a:p>
            <a:pPr marL="990600" lvl="1" indent="-533400">
              <a:buClr>
                <a:srgbClr val="89AA00"/>
              </a:buClr>
              <a:buSzPct val="125000"/>
              <a:buFont typeface="Arial" pitchFamily="34" charset="0"/>
              <a:buChar char="•"/>
            </a:pPr>
            <a:r>
              <a:rPr lang="en-GB" sz="2400" dirty="0" smtClean="0">
                <a:latin typeface="+mj-lt"/>
              </a:rPr>
              <a:t>Act like a fine wine, not a luxury brand</a:t>
            </a:r>
          </a:p>
          <a:p>
            <a:pPr marL="990600" lvl="1" indent="-533400">
              <a:buClr>
                <a:srgbClr val="89AA00"/>
              </a:buClr>
              <a:buSzPct val="125000"/>
            </a:pPr>
            <a:r>
              <a:rPr lang="en-GB" sz="2400" dirty="0" smtClean="0">
                <a:latin typeface="+mj-lt"/>
              </a:rPr>
              <a:t>	</a:t>
            </a:r>
            <a:r>
              <a:rPr lang="en-GB" sz="24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Leave something on the table for the consumer.</a:t>
            </a:r>
          </a:p>
          <a:p>
            <a:pPr marL="533400" indent="-533400">
              <a:buClr>
                <a:srgbClr val="89AA00"/>
              </a:buClr>
              <a:buSzPct val="150000"/>
            </a:pP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63688" y="2708920"/>
            <a:ext cx="6696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860031"/>
                </a:solidFill>
                <a:latin typeface="+mn-lt"/>
              </a:rPr>
              <a:t>www.liv-ex.com</a:t>
            </a:r>
            <a:endParaRPr lang="en-GB" sz="60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05064"/>
            <a:ext cx="4608512" cy="240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2937396" y="631974"/>
            <a:ext cx="5307012" cy="1212850"/>
          </a:xfrm>
        </p:spPr>
        <p:txBody>
          <a:bodyPr/>
          <a:lstStyle/>
          <a:p>
            <a:r>
              <a:rPr lang="en-GB" dirty="0" smtClean="0"/>
              <a:t>What is Liv-ex?</a:t>
            </a: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467544" y="1412776"/>
            <a:ext cx="65532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89AA00"/>
              </a:buClr>
              <a:buSzPct val="150000"/>
            </a:pPr>
            <a:r>
              <a:rPr lang="en-GB" sz="2000" dirty="0" smtClean="0">
                <a:latin typeface="Arial" pitchFamily="34" charset="0"/>
              </a:rPr>
              <a:t>Established in 1999, Liv-ex </a:t>
            </a:r>
            <a:r>
              <a:rPr lang="en-GB" sz="2000" dirty="0">
                <a:latin typeface="Arial" pitchFamily="34" charset="0"/>
              </a:rPr>
              <a:t>is the global exchange </a:t>
            </a:r>
            <a:r>
              <a:rPr lang="en-GB" sz="2000" dirty="0" smtClean="0">
                <a:latin typeface="Arial" pitchFamily="34" charset="0"/>
              </a:rPr>
              <a:t>for  fine </a:t>
            </a:r>
            <a:r>
              <a:rPr lang="en-GB" sz="2000" dirty="0">
                <a:latin typeface="Arial" pitchFamily="34" charset="0"/>
              </a:rPr>
              <a:t>wine </a:t>
            </a:r>
            <a:r>
              <a:rPr lang="en-GB" sz="2000" dirty="0" smtClean="0">
                <a:latin typeface="Arial" pitchFamily="34" charset="0"/>
              </a:rPr>
              <a:t>merchants:</a:t>
            </a:r>
            <a:endParaRPr lang="en-GB" sz="2000" dirty="0">
              <a:latin typeface="Arial" pitchFamily="34" charset="0"/>
            </a:endParaRPr>
          </a:p>
          <a:p>
            <a:pPr>
              <a:buClr>
                <a:srgbClr val="89AA00"/>
              </a:buClr>
              <a:buSzPct val="150000"/>
            </a:pPr>
            <a:endParaRPr lang="en-GB" sz="1600" dirty="0">
              <a:latin typeface="Arial" pitchFamily="34" charset="0"/>
            </a:endParaRPr>
          </a:p>
          <a:p>
            <a:endParaRPr lang="en-GB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95536" y="1700808"/>
            <a:ext cx="8424936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1800" dirty="0" smtClean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1800" dirty="0" smtClean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1800" dirty="0" smtClean="0">
                <a:latin typeface="Arial" pitchFamily="34" charset="0"/>
              </a:rPr>
              <a:t>  </a:t>
            </a:r>
            <a:r>
              <a:rPr lang="en-GB" sz="2000" dirty="0" smtClean="0">
                <a:latin typeface="Arial" pitchFamily="34" charset="0"/>
              </a:rPr>
              <a:t>More than £100m of wine was bought and sold on the platform in 2011 </a:t>
            </a: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Sunday Times Fast Track 100 three times in the last five years</a:t>
            </a:r>
          </a:p>
          <a:p>
            <a:pPr indent="177800">
              <a:buClr>
                <a:srgbClr val="89AA00"/>
              </a:buClr>
              <a:buSzPct val="150000"/>
            </a:pPr>
            <a:endParaRPr lang="en-GB" sz="2000" dirty="0" smtClean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</a:rPr>
              <a:t>  400+ members in 33 countries</a:t>
            </a:r>
          </a:p>
          <a:p>
            <a:pPr indent="177800">
              <a:buClr>
                <a:srgbClr val="89AA00"/>
              </a:buClr>
              <a:buSzPct val="150000"/>
            </a:pPr>
            <a:endParaRPr lang="en-GB" sz="2000" dirty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</a:rPr>
              <a:t>  Online </a:t>
            </a:r>
            <a:r>
              <a:rPr lang="en-GB" sz="2000" dirty="0">
                <a:latin typeface="Arial" pitchFamily="34" charset="0"/>
              </a:rPr>
              <a:t>marketplace</a:t>
            </a: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2000" dirty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</a:rPr>
              <a:t>  Price </a:t>
            </a:r>
            <a:r>
              <a:rPr lang="en-GB" sz="2000" dirty="0">
                <a:latin typeface="Arial" pitchFamily="34" charset="0"/>
              </a:rPr>
              <a:t>data, info and analysis</a:t>
            </a: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2000" dirty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</a:rPr>
              <a:t>  Storage </a:t>
            </a:r>
            <a:r>
              <a:rPr lang="en-GB" sz="2000" dirty="0">
                <a:latin typeface="Arial" pitchFamily="34" charset="0"/>
              </a:rPr>
              <a:t>&amp; </a:t>
            </a:r>
            <a:r>
              <a:rPr lang="en-GB" sz="2000" dirty="0" smtClean="0">
                <a:latin typeface="Arial" pitchFamily="34" charset="0"/>
              </a:rPr>
              <a:t>transport</a:t>
            </a: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</a:rPr>
              <a:t>  Setter of standards</a:t>
            </a:r>
          </a:p>
          <a:p>
            <a:pPr indent="1778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</a:endParaRPr>
          </a:p>
          <a:p>
            <a:pPr indent="177800">
              <a:buClr>
                <a:srgbClr val="89AA00"/>
              </a:buClr>
              <a:buSzPct val="150000"/>
            </a:pPr>
            <a:endParaRPr lang="en-GB" sz="18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793380" y="620688"/>
            <a:ext cx="530701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3200" kern="0" dirty="0" smtClean="0">
                <a:solidFill>
                  <a:srgbClr val="860031"/>
                </a:solidFill>
                <a:latin typeface="Arial" charset="0"/>
                <a:ea typeface="+mj-ea"/>
              </a:rPr>
              <a:t>What is fine wine?</a:t>
            </a: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srgbClr val="86003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9592" y="1844824"/>
            <a:ext cx="734481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1" indent="-533400">
              <a:buClr>
                <a:srgbClr val="89AA00"/>
              </a:buClr>
              <a:buSzPct val="150000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A wine with:</a:t>
            </a:r>
          </a:p>
          <a:p>
            <a:pPr marL="533400" lvl="1" indent="-533400">
              <a:buClr>
                <a:srgbClr val="89AA00"/>
              </a:buClr>
              <a:buSzPct val="150000"/>
            </a:pPr>
            <a:endParaRPr lang="en-US" sz="24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990600" lvl="2" indent="-533400">
              <a:lnSpc>
                <a:spcPct val="150000"/>
              </a:lnSpc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Secondary market trade</a:t>
            </a:r>
          </a:p>
          <a:p>
            <a:pPr marL="990600" lvl="2" indent="-533400">
              <a:lnSpc>
                <a:spcPct val="150000"/>
              </a:lnSpc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Ability to improve in bottle</a:t>
            </a:r>
          </a:p>
          <a:p>
            <a:pPr marL="990600" lvl="2" indent="-533400">
              <a:lnSpc>
                <a:spcPct val="150000"/>
              </a:lnSpc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Long track record</a:t>
            </a:r>
          </a:p>
          <a:p>
            <a:pPr marL="990600" lvl="2" indent="-533400">
              <a:lnSpc>
                <a:spcPct val="150000"/>
              </a:lnSpc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Critical acclaim</a:t>
            </a:r>
          </a:p>
          <a:p>
            <a:pPr marL="990600" lvl="2" indent="-533400">
              <a:buClr>
                <a:srgbClr val="89AA00"/>
              </a:buClr>
              <a:buSzPct val="80000"/>
            </a:pPr>
            <a:endParaRPr lang="en-US" sz="24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lvl="2">
              <a:buClr>
                <a:srgbClr val="89AA00"/>
              </a:buClr>
              <a:buSzPct val="80000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A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</a:rPr>
              <a:t>recognised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 secondary market price and a liquid trading environment are the crucial factors.</a:t>
            </a:r>
          </a:p>
          <a:p>
            <a:pPr marL="990600" lvl="2" indent="-533400">
              <a:buClr>
                <a:srgbClr val="89AA00"/>
              </a:buClr>
              <a:buSzPct val="80000"/>
              <a:buFont typeface="Courier New" pitchFamily="49" charset="0"/>
              <a:buChar char="o"/>
            </a:pPr>
            <a:endParaRPr lang="en-US" sz="32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990600" lvl="2" indent="-533400">
              <a:buClr>
                <a:srgbClr val="89AA00"/>
              </a:buClr>
              <a:buSzPct val="80000"/>
              <a:buFont typeface="Courier New" pitchFamily="49" charset="0"/>
              <a:buChar char="o"/>
            </a:pPr>
            <a:endParaRPr lang="en-US" sz="32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771800" y="610071"/>
            <a:ext cx="5307012" cy="8747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pc="10" dirty="0" smtClean="0"/>
              <a:t>The fine wine market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43608" y="1052736"/>
            <a:ext cx="712879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buClr>
                <a:srgbClr val="89AA00"/>
              </a:buClr>
              <a:buSzPct val="150000"/>
            </a:pPr>
            <a:endParaRPr lang="en-GB" sz="2400" dirty="0">
              <a:latin typeface="Arial" charset="0"/>
            </a:endParaRPr>
          </a:p>
          <a:p>
            <a:pPr marL="533400" indent="-533400">
              <a:buClr>
                <a:srgbClr val="89AA00"/>
              </a:buClr>
              <a:buSzPct val="150000"/>
              <a:buFont typeface="Arial" charset="0"/>
              <a:buChar char="•"/>
            </a:pPr>
            <a:r>
              <a:rPr lang="en-GB" sz="2400" dirty="0">
                <a:latin typeface="+mj-lt"/>
              </a:rPr>
              <a:t>The fine wine market is worth US$4billion annually (up from US$1bn in 2004</a:t>
            </a:r>
            <a:r>
              <a:rPr lang="en-GB" sz="2400" dirty="0" smtClean="0">
                <a:latin typeface="+mj-lt"/>
              </a:rPr>
              <a:t>).</a:t>
            </a:r>
            <a:endParaRPr lang="en-GB" sz="2400" dirty="0">
              <a:latin typeface="Arial" charset="0"/>
            </a:endParaRPr>
          </a:p>
          <a:p>
            <a:pPr marL="533400" indent="-533400">
              <a:buClr>
                <a:srgbClr val="89AA00"/>
              </a:buClr>
              <a:buSzPct val="150000"/>
              <a:buFont typeface="Arial" charset="0"/>
              <a:buChar char="•"/>
            </a:pPr>
            <a:endParaRPr lang="en-GB" sz="2400" dirty="0" smtClean="0">
              <a:latin typeface="Arial" charset="0"/>
            </a:endParaRPr>
          </a:p>
          <a:p>
            <a:pPr marL="533400" indent="-533400">
              <a:buClr>
                <a:srgbClr val="89AA00"/>
              </a:buClr>
              <a:buSzPct val="150000"/>
              <a:buFont typeface="Arial" charset="0"/>
              <a:buChar char="•"/>
            </a:pPr>
            <a:endParaRPr lang="en-GB" sz="2400" dirty="0">
              <a:latin typeface="Arial" charset="0"/>
            </a:endParaRPr>
          </a:p>
          <a:p>
            <a:pPr marL="533400" indent="-533400">
              <a:buClr>
                <a:srgbClr val="89AA00"/>
              </a:buClr>
              <a:buSzPct val="150000"/>
              <a:buFont typeface="Arial" charset="0"/>
              <a:buChar char="•"/>
            </a:pPr>
            <a:endParaRPr lang="en-GB" sz="2400" dirty="0">
              <a:latin typeface="Arial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971600" y="2564904"/>
          <a:ext cx="6202966" cy="3489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2771800" y="631974"/>
            <a:ext cx="5307012" cy="1212850"/>
          </a:xfrm>
        </p:spPr>
        <p:txBody>
          <a:bodyPr/>
          <a:lstStyle/>
          <a:p>
            <a:r>
              <a:rPr lang="en-GB" dirty="0" smtClean="0"/>
              <a:t>The fine wine market</a:t>
            </a:r>
          </a:p>
        </p:txBody>
      </p:sp>
      <p:pic>
        <p:nvPicPr>
          <p:cNvPr id="18436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08920"/>
            <a:ext cx="6892925" cy="316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6165850"/>
            <a:ext cx="242887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5445125"/>
            <a:ext cx="334963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5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525" y="5805488"/>
            <a:ext cx="290513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940425" y="5445125"/>
            <a:ext cx="1063625" cy="30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Merchants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0425" y="5805488"/>
            <a:ext cx="987425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Auctions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11888" y="6419850"/>
            <a:ext cx="10985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Other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1888" y="6121400"/>
            <a:ext cx="10985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Hong Kong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43213" y="3206750"/>
            <a:ext cx="15128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bg1"/>
                </a:solidFill>
                <a:latin typeface="+mj-lt"/>
              </a:rPr>
              <a:t>US$3.6b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91880" y="4077072"/>
            <a:ext cx="12668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bg1"/>
                </a:solidFill>
                <a:latin typeface="+mj-lt"/>
              </a:rPr>
              <a:t>US$408m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3501008"/>
            <a:ext cx="12668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bg1"/>
                </a:solidFill>
                <a:latin typeface="+mj-lt"/>
              </a:rPr>
              <a:t>US$245m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4581128"/>
            <a:ext cx="12668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bg1"/>
                </a:solidFill>
                <a:latin typeface="+mj-lt"/>
              </a:rPr>
              <a:t>US$163m</a:t>
            </a:r>
          </a:p>
        </p:txBody>
      </p:sp>
      <p:pic>
        <p:nvPicPr>
          <p:cNvPr id="18448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00713" y="5456238"/>
            <a:ext cx="334962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56313" y="6451600"/>
            <a:ext cx="182562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0" name="Rectangle 5"/>
          <p:cNvSpPr>
            <a:spLocks noChangeArrowheads="1"/>
          </p:cNvSpPr>
          <p:nvPr/>
        </p:nvSpPr>
        <p:spPr bwMode="auto">
          <a:xfrm>
            <a:off x="1187450" y="1484313"/>
            <a:ext cx="615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</a:rPr>
              <a:t>Merchants </a:t>
            </a:r>
            <a:r>
              <a:rPr lang="en-GB" sz="2400" dirty="0">
                <a:latin typeface="Arial" pitchFamily="34" charset="0"/>
              </a:rPr>
              <a:t>account for 90% of trade.</a:t>
            </a:r>
          </a:p>
          <a:p>
            <a:pPr marL="533400" indent="-533400"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GB" sz="2400" dirty="0">
                <a:latin typeface="Arial" pitchFamily="34" charset="0"/>
              </a:rPr>
              <a:t>New markets have led to strong growth.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71775" y="549275"/>
            <a:ext cx="5307013" cy="8747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180" spc="10" dirty="0" smtClean="0">
                <a:latin typeface="+mj-lt"/>
              </a:rPr>
              <a:t>“Fine” Champagne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5576" y="1556792"/>
            <a:ext cx="7632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1200"/>
              </a:spcBef>
              <a:buClr>
                <a:srgbClr val="89AA00"/>
              </a:buClr>
              <a:buSzPct val="150000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Although Liv-ex traded 23 different Champagne brands last year, the vast majority of trade (90%+ by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value)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was in three key products:</a:t>
            </a:r>
          </a:p>
          <a:p>
            <a:pPr marL="0" lvl="1" indent="622300">
              <a:spcBef>
                <a:spcPts val="1200"/>
              </a:spcBef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Dom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</a:rPr>
              <a:t>Perignon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lvl="1" indent="622300">
              <a:spcBef>
                <a:spcPts val="1200"/>
              </a:spcBef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Louis </a:t>
            </a:r>
            <a:r>
              <a:rPr lang="en-US" sz="2400" dirty="0" err="1" smtClean="0">
                <a:solidFill>
                  <a:srgbClr val="000000"/>
                </a:solidFill>
                <a:latin typeface="Arial" pitchFamily="34" charset="0"/>
              </a:rPr>
              <a:t>Roederer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 Cristal</a:t>
            </a:r>
          </a:p>
          <a:p>
            <a:pPr marL="0" lvl="1" indent="622300">
              <a:spcBef>
                <a:spcPts val="1200"/>
              </a:spcBef>
              <a:buClr>
                <a:srgbClr val="89AA00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</a:rPr>
              <a:t>Krug Vintage</a:t>
            </a:r>
          </a:p>
          <a:p>
            <a:pPr marL="0" lvl="1">
              <a:spcBef>
                <a:spcPts val="1200"/>
              </a:spcBef>
              <a:buClr>
                <a:srgbClr val="89AA00"/>
              </a:buClr>
              <a:buSzPct val="150000"/>
            </a:pPr>
            <a:r>
              <a:rPr lang="en-GB" sz="2400" dirty="0" smtClean="0">
                <a:latin typeface="Arial" pitchFamily="34" charset="0"/>
              </a:rPr>
              <a:t>Average bottle price in 2011 was £130. (In comparison, AC Nielsen off-trade average was £18 for NV and £23 for vintage.)</a:t>
            </a:r>
            <a:endParaRPr lang="en-US" sz="24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 bwMode="auto">
          <a:xfrm>
            <a:off x="2736304" y="548680"/>
            <a:ext cx="6300192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10" normalizeH="0" baseline="0" noProof="0" dirty="0" smtClean="0">
                <a:ln>
                  <a:noFill/>
                </a:ln>
                <a:solidFill>
                  <a:srgbClr val="86003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 declining share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79512" y="1700808"/>
            <a:ext cx="255803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40000"/>
              </a:spcBef>
            </a:pPr>
            <a:endParaRPr lang="en-GB" sz="1800" dirty="0" smtClean="0">
              <a:solidFill>
                <a:srgbClr val="5C5B5D"/>
              </a:solidFill>
            </a:endParaRPr>
          </a:p>
          <a:p>
            <a:pPr>
              <a:spcBef>
                <a:spcPct val="40000"/>
              </a:spcBef>
            </a:pPr>
            <a:endParaRPr lang="en-GB" sz="1800" dirty="0">
              <a:solidFill>
                <a:srgbClr val="5C5B5D"/>
              </a:solidFill>
              <a:latin typeface="Arial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899592" y="1556792"/>
          <a:ext cx="717989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771800" y="548680"/>
            <a:ext cx="5307013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srgbClr val="86003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3739133" y="6524625"/>
            <a:ext cx="5476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CD1823-AAB9-4BA7-A7F9-4E5BE51A001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187624" y="1844824"/>
            <a:ext cx="558641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GB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664395" y="2124745"/>
            <a:ext cx="6588125" cy="3392487"/>
          </a:xfrm>
          <a:prstGeom prst="rect">
            <a:avLst/>
          </a:prstGeom>
        </p:spPr>
        <p:txBody>
          <a:bodyPr/>
          <a:lstStyle/>
          <a:p>
            <a:pPr marL="355600" marR="0" lvl="0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9AA00"/>
              </a:buClr>
              <a:buSzTx/>
              <a:buFont typeface="Frutiger 55 Roman" pitchFamily="34" charset="0"/>
              <a:buChar char=""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55600" marR="0" lvl="0" indent="-355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75656" y="1628800"/>
            <a:ext cx="61595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89AA00"/>
              </a:buClr>
              <a:buSzPct val="150000"/>
            </a:pPr>
            <a:r>
              <a:rPr lang="en-GB" sz="3200" dirty="0" smtClean="0">
                <a:latin typeface="Arial" pitchFamily="34" charset="0"/>
              </a:rPr>
              <a:t>“As for Champagne it’s [2.4%] percent of our business. In the good times of three years ago it made up 10% of our business.”</a:t>
            </a:r>
          </a:p>
          <a:p>
            <a:pPr>
              <a:buClr>
                <a:srgbClr val="89AA00"/>
              </a:buClr>
              <a:buSzPct val="150000"/>
            </a:pPr>
            <a:endParaRPr lang="en-GB" sz="3200" dirty="0" smtClean="0">
              <a:latin typeface="Arial" pitchFamily="34" charset="0"/>
            </a:endParaRPr>
          </a:p>
          <a:p>
            <a:pPr>
              <a:buClr>
                <a:srgbClr val="89AA00"/>
              </a:buClr>
              <a:buSzPct val="150000"/>
            </a:pPr>
            <a:r>
              <a:rPr lang="en-GB" sz="3200" dirty="0" smtClean="0">
                <a:latin typeface="Arial" pitchFamily="34" charset="0"/>
              </a:rPr>
              <a:t>Stephen </a:t>
            </a:r>
            <a:r>
              <a:rPr lang="en-GB" sz="3200" dirty="0" err="1" smtClean="0">
                <a:latin typeface="Arial" pitchFamily="34" charset="0"/>
              </a:rPr>
              <a:t>Browett</a:t>
            </a:r>
            <a:r>
              <a:rPr lang="en-GB" sz="3200" dirty="0" smtClean="0">
                <a:latin typeface="Arial" pitchFamily="34" charset="0"/>
              </a:rPr>
              <a:t>, Farr Vintners</a:t>
            </a:r>
          </a:p>
          <a:p>
            <a:pPr>
              <a:buClr>
                <a:srgbClr val="89AA00"/>
              </a:buClr>
              <a:buSzPct val="150000"/>
            </a:pPr>
            <a:r>
              <a:rPr lang="en-GB" sz="2000" dirty="0" smtClean="0">
                <a:latin typeface="Arial" pitchFamily="34" charset="0"/>
              </a:rPr>
              <a:t>Harpers, 10</a:t>
            </a:r>
            <a:r>
              <a:rPr lang="en-GB" sz="2000" baseline="30000" dirty="0" smtClean="0">
                <a:latin typeface="Arial" pitchFamily="34" charset="0"/>
              </a:rPr>
              <a:t>th</a:t>
            </a:r>
            <a:r>
              <a:rPr lang="en-GB" sz="2000" dirty="0" smtClean="0">
                <a:latin typeface="Arial" pitchFamily="34" charset="0"/>
              </a:rPr>
              <a:t> February, 2012</a:t>
            </a:r>
          </a:p>
          <a:p>
            <a:pPr>
              <a:buClr>
                <a:srgbClr val="89AA00"/>
              </a:buClr>
              <a:buSzPct val="150000"/>
            </a:pPr>
            <a:endParaRPr lang="en-GB" sz="3200" dirty="0" smtClean="0">
              <a:latin typeface="Arial" pitchFamily="34" charset="0"/>
            </a:endParaRPr>
          </a:p>
          <a:p>
            <a:pPr marL="533400" indent="-533400">
              <a:buClr>
                <a:srgbClr val="89AA00"/>
              </a:buClr>
              <a:buSzPct val="150000"/>
            </a:pPr>
            <a:endParaRPr lang="en-GB" sz="24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548680"/>
            <a:ext cx="5307013" cy="864096"/>
          </a:xfrm>
        </p:spPr>
        <p:txBody>
          <a:bodyPr/>
          <a:lstStyle/>
          <a:p>
            <a:r>
              <a:rPr lang="en-GB" dirty="0" smtClean="0"/>
              <a:t>Yet, prices remain firm</a:t>
            </a:r>
            <a:endParaRPr lang="en-GB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899592" y="1556792"/>
          <a:ext cx="741682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55 Roman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utiger 55 Roman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20526</TotalTime>
  <Words>466</Words>
  <Application>Microsoft Office PowerPoint</Application>
  <PresentationFormat>On-screen Show (4:3)</PresentationFormat>
  <Paragraphs>107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PowerPoint Presentation</vt:lpstr>
      <vt:lpstr>What is Liv-ex?</vt:lpstr>
      <vt:lpstr>PowerPoint Presentation</vt:lpstr>
      <vt:lpstr>The fine wine market</vt:lpstr>
      <vt:lpstr>The fine wine market</vt:lpstr>
      <vt:lpstr>“Fine” Champagne</vt:lpstr>
      <vt:lpstr>PowerPoint Presentation</vt:lpstr>
      <vt:lpstr>PowerPoint Presentation</vt:lpstr>
      <vt:lpstr>Yet, prices remain firm</vt:lpstr>
      <vt:lpstr>Krug outperforms</vt:lpstr>
      <vt:lpstr>Champagne v Bordeaux</vt:lpstr>
      <vt:lpstr>An opportunity?</vt:lpstr>
      <vt:lpstr>Burgundy leads the way</vt:lpstr>
      <vt:lpstr>Champagne to follow?</vt:lpstr>
      <vt:lpstr>Exploiting the opportunity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Liv-ex</dc:title>
  <dc:creator>james</dc:creator>
  <cp:lastModifiedBy>donna</cp:lastModifiedBy>
  <cp:revision>1554</cp:revision>
  <dcterms:created xsi:type="dcterms:W3CDTF">2006-01-18T17:22:34Z</dcterms:created>
  <dcterms:modified xsi:type="dcterms:W3CDTF">2012-02-28T16:46:57Z</dcterms:modified>
</cp:coreProperties>
</file>