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2" r:id="rId1"/>
  </p:sldMasterIdLst>
  <p:notesMasterIdLst>
    <p:notesMasterId r:id="rId21"/>
  </p:notesMasterIdLst>
  <p:sldIdLst>
    <p:sldId id="256" r:id="rId2"/>
    <p:sldId id="257" r:id="rId3"/>
    <p:sldId id="260" r:id="rId4"/>
    <p:sldId id="266" r:id="rId5"/>
    <p:sldId id="267" r:id="rId6"/>
    <p:sldId id="268" r:id="rId7"/>
    <p:sldId id="270" r:id="rId8"/>
    <p:sldId id="299" r:id="rId9"/>
    <p:sldId id="298" r:id="rId10"/>
    <p:sldId id="275" r:id="rId11"/>
    <p:sldId id="281" r:id="rId12"/>
    <p:sldId id="288" r:id="rId13"/>
    <p:sldId id="276" r:id="rId14"/>
    <p:sldId id="295" r:id="rId15"/>
    <p:sldId id="277" r:id="rId16"/>
    <p:sldId id="302" r:id="rId17"/>
    <p:sldId id="286" r:id="rId18"/>
    <p:sldId id="300" r:id="rId19"/>
    <p:sldId id="287" r:id="rId20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C3"/>
    <a:srgbClr val="F0F0F0"/>
    <a:srgbClr val="CDF0F0"/>
    <a:srgbClr val="FFC1D9"/>
    <a:srgbClr val="870032"/>
    <a:srgbClr val="0064C8"/>
    <a:srgbClr val="1322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ck\Desktop\Q2%20calulation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ivesrv2\livexshare\Central%20Files\indices\Liv-ex%20100\Liv-ex%20Fine%20Wine%20100%20Index%20Series%20&amp;%20Grap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763606200168375"/>
          <c:y val="5.1400554097404488E-2"/>
          <c:w val="0.78693383845887388"/>
          <c:h val="0.86284614926912473"/>
        </c:manualLayout>
      </c:layout>
      <c:barChart>
        <c:barDir val="col"/>
        <c:grouping val="clustered"/>
        <c:ser>
          <c:idx val="1"/>
          <c:order val="0"/>
          <c:spPr>
            <a:solidFill>
              <a:srgbClr val="8B0031"/>
            </a:solidFill>
            <a:ln>
              <a:solidFill>
                <a:schemeClr val="tx1">
                  <a:lumMod val="85000"/>
                </a:schemeClr>
              </a:solidFill>
            </a:ln>
          </c:spPr>
          <c:cat>
            <c:numRef>
              <c:f>Sheet5!$I$3000:$I$3006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Sheet5!$J$3000:$J$3006</c:f>
              <c:numCache>
                <c:formatCode>General</c:formatCode>
                <c:ptCount val="7"/>
                <c:pt idx="0">
                  <c:v>1</c:v>
                </c:pt>
                <c:pt idx="1">
                  <c:v>1.125</c:v>
                </c:pt>
                <c:pt idx="2">
                  <c:v>1.825</c:v>
                </c:pt>
                <c:pt idx="3">
                  <c:v>2.5249999999999999</c:v>
                </c:pt>
                <c:pt idx="4">
                  <c:v>3.3875000000000002</c:v>
                </c:pt>
                <c:pt idx="5">
                  <c:v>2.75</c:v>
                </c:pt>
                <c:pt idx="6">
                  <c:v>3.9874999999999998</c:v>
                </c:pt>
              </c:numCache>
            </c:numRef>
          </c:val>
        </c:ser>
        <c:dLbls/>
        <c:axId val="58292480"/>
        <c:axId val="58306560"/>
      </c:barChart>
      <c:catAx>
        <c:axId val="58292480"/>
        <c:scaling>
          <c:orientation val="minMax"/>
        </c:scaling>
        <c:axPos val="b"/>
        <c:numFmt formatCode="General" sourceLinked="1"/>
        <c:tickLblPos val="nextTo"/>
        <c:crossAx val="58306560"/>
        <c:crosses val="autoZero"/>
        <c:auto val="1"/>
        <c:lblAlgn val="ctr"/>
        <c:lblOffset val="100"/>
      </c:catAx>
      <c:valAx>
        <c:axId val="58306560"/>
        <c:scaling>
          <c:orientation val="minMax"/>
        </c:scaling>
        <c:axPos val="l"/>
        <c:majorGridlines>
          <c:spPr>
            <a:ln>
              <a:solidFill>
                <a:schemeClr val="tx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b="0"/>
                  <a:t>Global  market turnover (Billion USD)</a:t>
                </a:r>
              </a:p>
            </c:rich>
          </c:tx>
          <c:layout>
            <c:manualLayout>
              <c:xMode val="edge"/>
              <c:yMode val="edge"/>
              <c:x val="3.596493834497104E-2"/>
              <c:y val="0.21981766133137667"/>
            </c:manualLayout>
          </c:layout>
        </c:title>
        <c:numFmt formatCode="General" sourceLinked="1"/>
        <c:tickLblPos val="nextTo"/>
        <c:crossAx val="5829248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b="0"/>
            </a:pPr>
            <a:r>
              <a:rPr lang="en-GB" b="0"/>
              <a:t>Liv-ex Fine Wine 100 Index</a:t>
            </a:r>
          </a:p>
        </c:rich>
      </c:tx>
      <c:layout>
        <c:manualLayout>
          <c:xMode val="edge"/>
          <c:yMode val="edge"/>
          <c:x val="0.23767971836284968"/>
          <c:y val="3.4592760337675471E-2"/>
        </c:manualLayout>
      </c:layout>
    </c:title>
    <c:plotArea>
      <c:layout>
        <c:manualLayout>
          <c:layoutTarget val="inner"/>
          <c:xMode val="edge"/>
          <c:yMode val="edge"/>
          <c:x val="0.12817993873173472"/>
          <c:y val="0.13412355597285364"/>
          <c:w val="0.78320870134640852"/>
          <c:h val="0.62707911209258027"/>
        </c:manualLayout>
      </c:layout>
      <c:lineChart>
        <c:grouping val="standard"/>
        <c:ser>
          <c:idx val="0"/>
          <c:order val="0"/>
          <c:spPr>
            <a:ln w="60325" cmpd="sng">
              <a:solidFill>
                <a:srgbClr val="B7B7C3"/>
              </a:solidFill>
            </a:ln>
          </c:spPr>
          <c:marker>
            <c:symbol val="none"/>
          </c:marker>
          <c:cat>
            <c:numRef>
              <c:f>'Series &amp; Chart'!$A$3:$A$125</c:f>
              <c:numCache>
                <c:formatCode>mmm\-yy</c:formatCode>
                <c:ptCount val="123"/>
                <c:pt idx="0">
                  <c:v>37073</c:v>
                </c:pt>
                <c:pt idx="1">
                  <c:v>37104</c:v>
                </c:pt>
                <c:pt idx="2">
                  <c:v>37135</c:v>
                </c:pt>
                <c:pt idx="3">
                  <c:v>37165</c:v>
                </c:pt>
                <c:pt idx="4">
                  <c:v>37196</c:v>
                </c:pt>
                <c:pt idx="5">
                  <c:v>37226</c:v>
                </c:pt>
                <c:pt idx="6">
                  <c:v>37257</c:v>
                </c:pt>
                <c:pt idx="7">
                  <c:v>37288</c:v>
                </c:pt>
                <c:pt idx="8">
                  <c:v>37316</c:v>
                </c:pt>
                <c:pt idx="9">
                  <c:v>37347</c:v>
                </c:pt>
                <c:pt idx="10">
                  <c:v>37377</c:v>
                </c:pt>
                <c:pt idx="11">
                  <c:v>37408</c:v>
                </c:pt>
                <c:pt idx="12">
                  <c:v>37438</c:v>
                </c:pt>
                <c:pt idx="13">
                  <c:v>37469</c:v>
                </c:pt>
                <c:pt idx="14">
                  <c:v>37500</c:v>
                </c:pt>
                <c:pt idx="15">
                  <c:v>37530</c:v>
                </c:pt>
                <c:pt idx="16">
                  <c:v>37561</c:v>
                </c:pt>
                <c:pt idx="17">
                  <c:v>37591</c:v>
                </c:pt>
                <c:pt idx="18">
                  <c:v>37622</c:v>
                </c:pt>
                <c:pt idx="19">
                  <c:v>37653</c:v>
                </c:pt>
                <c:pt idx="20">
                  <c:v>37681</c:v>
                </c:pt>
                <c:pt idx="21">
                  <c:v>37712</c:v>
                </c:pt>
                <c:pt idx="22">
                  <c:v>37742</c:v>
                </c:pt>
                <c:pt idx="23">
                  <c:v>37773</c:v>
                </c:pt>
                <c:pt idx="24">
                  <c:v>37803</c:v>
                </c:pt>
                <c:pt idx="25">
                  <c:v>37834</c:v>
                </c:pt>
                <c:pt idx="26">
                  <c:v>37865</c:v>
                </c:pt>
                <c:pt idx="27">
                  <c:v>37895</c:v>
                </c:pt>
                <c:pt idx="28">
                  <c:v>37926</c:v>
                </c:pt>
                <c:pt idx="29">
                  <c:v>37956</c:v>
                </c:pt>
                <c:pt idx="30">
                  <c:v>37987</c:v>
                </c:pt>
                <c:pt idx="31">
                  <c:v>38018</c:v>
                </c:pt>
                <c:pt idx="32">
                  <c:v>38047</c:v>
                </c:pt>
                <c:pt idx="33">
                  <c:v>38078</c:v>
                </c:pt>
                <c:pt idx="34">
                  <c:v>38108</c:v>
                </c:pt>
                <c:pt idx="35">
                  <c:v>38139</c:v>
                </c:pt>
                <c:pt idx="36">
                  <c:v>38169</c:v>
                </c:pt>
                <c:pt idx="37">
                  <c:v>38200</c:v>
                </c:pt>
                <c:pt idx="38">
                  <c:v>38231</c:v>
                </c:pt>
                <c:pt idx="39">
                  <c:v>38261</c:v>
                </c:pt>
                <c:pt idx="40">
                  <c:v>38292</c:v>
                </c:pt>
                <c:pt idx="41">
                  <c:v>38322</c:v>
                </c:pt>
                <c:pt idx="42">
                  <c:v>38353</c:v>
                </c:pt>
                <c:pt idx="43">
                  <c:v>38384</c:v>
                </c:pt>
                <c:pt idx="44">
                  <c:v>38412</c:v>
                </c:pt>
                <c:pt idx="45">
                  <c:v>38443</c:v>
                </c:pt>
                <c:pt idx="46">
                  <c:v>38473</c:v>
                </c:pt>
                <c:pt idx="47">
                  <c:v>38504</c:v>
                </c:pt>
                <c:pt idx="48">
                  <c:v>38534</c:v>
                </c:pt>
                <c:pt idx="49">
                  <c:v>38565</c:v>
                </c:pt>
                <c:pt idx="50">
                  <c:v>38596</c:v>
                </c:pt>
                <c:pt idx="51">
                  <c:v>38626</c:v>
                </c:pt>
                <c:pt idx="52">
                  <c:v>38657</c:v>
                </c:pt>
                <c:pt idx="53">
                  <c:v>38687</c:v>
                </c:pt>
                <c:pt idx="54">
                  <c:v>38718</c:v>
                </c:pt>
                <c:pt idx="55">
                  <c:v>38749</c:v>
                </c:pt>
                <c:pt idx="56">
                  <c:v>38777</c:v>
                </c:pt>
                <c:pt idx="57">
                  <c:v>38808</c:v>
                </c:pt>
                <c:pt idx="58">
                  <c:v>38838</c:v>
                </c:pt>
                <c:pt idx="59">
                  <c:v>38869</c:v>
                </c:pt>
                <c:pt idx="60">
                  <c:v>38899</c:v>
                </c:pt>
                <c:pt idx="61">
                  <c:v>38930</c:v>
                </c:pt>
                <c:pt idx="62">
                  <c:v>38961</c:v>
                </c:pt>
                <c:pt idx="63">
                  <c:v>38991</c:v>
                </c:pt>
                <c:pt idx="64">
                  <c:v>39022</c:v>
                </c:pt>
                <c:pt idx="65">
                  <c:v>39052</c:v>
                </c:pt>
                <c:pt idx="66">
                  <c:v>39083</c:v>
                </c:pt>
                <c:pt idx="67">
                  <c:v>39114</c:v>
                </c:pt>
                <c:pt idx="68">
                  <c:v>39142</c:v>
                </c:pt>
                <c:pt idx="69">
                  <c:v>39173</c:v>
                </c:pt>
                <c:pt idx="70">
                  <c:v>39203</c:v>
                </c:pt>
                <c:pt idx="71">
                  <c:v>39234</c:v>
                </c:pt>
                <c:pt idx="72">
                  <c:v>39264</c:v>
                </c:pt>
                <c:pt idx="73">
                  <c:v>39295</c:v>
                </c:pt>
                <c:pt idx="74">
                  <c:v>39326</c:v>
                </c:pt>
                <c:pt idx="75">
                  <c:v>39356</c:v>
                </c:pt>
                <c:pt idx="76">
                  <c:v>39387</c:v>
                </c:pt>
                <c:pt idx="77">
                  <c:v>39417</c:v>
                </c:pt>
                <c:pt idx="78">
                  <c:v>39448</c:v>
                </c:pt>
                <c:pt idx="79">
                  <c:v>39479</c:v>
                </c:pt>
                <c:pt idx="80">
                  <c:v>39508</c:v>
                </c:pt>
                <c:pt idx="81">
                  <c:v>39539</c:v>
                </c:pt>
                <c:pt idx="82">
                  <c:v>39569</c:v>
                </c:pt>
                <c:pt idx="83">
                  <c:v>39600</c:v>
                </c:pt>
                <c:pt idx="84">
                  <c:v>39630</c:v>
                </c:pt>
                <c:pt idx="85">
                  <c:v>39661</c:v>
                </c:pt>
                <c:pt idx="86">
                  <c:v>39692</c:v>
                </c:pt>
                <c:pt idx="87">
                  <c:v>39722</c:v>
                </c:pt>
                <c:pt idx="88">
                  <c:v>39753</c:v>
                </c:pt>
                <c:pt idx="89">
                  <c:v>39783</c:v>
                </c:pt>
                <c:pt idx="90">
                  <c:v>39814</c:v>
                </c:pt>
                <c:pt idx="91">
                  <c:v>39845</c:v>
                </c:pt>
                <c:pt idx="92">
                  <c:v>39873</c:v>
                </c:pt>
                <c:pt idx="93">
                  <c:v>39904</c:v>
                </c:pt>
                <c:pt idx="94">
                  <c:v>39934</c:v>
                </c:pt>
                <c:pt idx="95">
                  <c:v>39965</c:v>
                </c:pt>
                <c:pt idx="96">
                  <c:v>39995</c:v>
                </c:pt>
                <c:pt idx="97">
                  <c:v>40026</c:v>
                </c:pt>
                <c:pt idx="98">
                  <c:v>40057</c:v>
                </c:pt>
                <c:pt idx="99">
                  <c:v>40087</c:v>
                </c:pt>
                <c:pt idx="100">
                  <c:v>40118</c:v>
                </c:pt>
                <c:pt idx="101">
                  <c:v>40148</c:v>
                </c:pt>
                <c:pt idx="102">
                  <c:v>40179</c:v>
                </c:pt>
                <c:pt idx="103">
                  <c:v>40210</c:v>
                </c:pt>
                <c:pt idx="104">
                  <c:v>40238</c:v>
                </c:pt>
                <c:pt idx="105">
                  <c:v>40269</c:v>
                </c:pt>
                <c:pt idx="106">
                  <c:v>40299</c:v>
                </c:pt>
                <c:pt idx="107">
                  <c:v>40330</c:v>
                </c:pt>
                <c:pt idx="108">
                  <c:v>40360</c:v>
                </c:pt>
                <c:pt idx="109">
                  <c:v>40391</c:v>
                </c:pt>
                <c:pt idx="110">
                  <c:v>40422</c:v>
                </c:pt>
                <c:pt idx="111">
                  <c:v>40452</c:v>
                </c:pt>
                <c:pt idx="112">
                  <c:v>40483</c:v>
                </c:pt>
                <c:pt idx="113">
                  <c:v>40513</c:v>
                </c:pt>
                <c:pt idx="114">
                  <c:v>40544</c:v>
                </c:pt>
                <c:pt idx="115">
                  <c:v>40575</c:v>
                </c:pt>
                <c:pt idx="116">
                  <c:v>40603</c:v>
                </c:pt>
                <c:pt idx="117">
                  <c:v>40634</c:v>
                </c:pt>
                <c:pt idx="118">
                  <c:v>40664</c:v>
                </c:pt>
                <c:pt idx="119">
                  <c:v>40695</c:v>
                </c:pt>
                <c:pt idx="120">
                  <c:v>40725</c:v>
                </c:pt>
                <c:pt idx="121">
                  <c:v>40756</c:v>
                </c:pt>
                <c:pt idx="122">
                  <c:v>40787</c:v>
                </c:pt>
              </c:numCache>
            </c:numRef>
          </c:cat>
          <c:val>
            <c:numRef>
              <c:f>'Series &amp; Chart'!$B$3:$B$125</c:f>
              <c:numCache>
                <c:formatCode>0.00</c:formatCode>
                <c:ptCount val="123"/>
                <c:pt idx="0">
                  <c:v>93.491061386794129</c:v>
                </c:pt>
                <c:pt idx="1">
                  <c:v>94.71520192376606</c:v>
                </c:pt>
                <c:pt idx="2">
                  <c:v>94.275393617656789</c:v>
                </c:pt>
                <c:pt idx="3">
                  <c:v>94.538189798252333</c:v>
                </c:pt>
                <c:pt idx="4">
                  <c:v>94.769792438219412</c:v>
                </c:pt>
                <c:pt idx="5">
                  <c:v>94.769792438219412</c:v>
                </c:pt>
                <c:pt idx="6">
                  <c:v>95.345287384446479</c:v>
                </c:pt>
                <c:pt idx="7">
                  <c:v>96.970700869456238</c:v>
                </c:pt>
                <c:pt idx="8">
                  <c:v>99.361621790643795</c:v>
                </c:pt>
                <c:pt idx="9">
                  <c:v>97.630121784088203</c:v>
                </c:pt>
                <c:pt idx="10">
                  <c:v>100.42797975885127</c:v>
                </c:pt>
                <c:pt idx="11">
                  <c:v>101.63720794523599</c:v>
                </c:pt>
                <c:pt idx="12">
                  <c:v>102.41862446548063</c:v>
                </c:pt>
                <c:pt idx="13">
                  <c:v>101.75919057184502</c:v>
                </c:pt>
                <c:pt idx="14">
                  <c:v>97.949322524890277</c:v>
                </c:pt>
                <c:pt idx="15">
                  <c:v>98.192676828498108</c:v>
                </c:pt>
                <c:pt idx="16">
                  <c:v>96.408474580020311</c:v>
                </c:pt>
                <c:pt idx="17">
                  <c:v>98.910390400758473</c:v>
                </c:pt>
                <c:pt idx="18">
                  <c:v>92.912138760479849</c:v>
                </c:pt>
                <c:pt idx="19">
                  <c:v>92.292418305130013</c:v>
                </c:pt>
                <c:pt idx="20">
                  <c:v>95.330948489399262</c:v>
                </c:pt>
                <c:pt idx="21">
                  <c:v>95.990091028637693</c:v>
                </c:pt>
                <c:pt idx="22">
                  <c:v>97.182381480293458</c:v>
                </c:pt>
                <c:pt idx="23">
                  <c:v>97.158437647772928</c:v>
                </c:pt>
                <c:pt idx="24">
                  <c:v>98.352546819992057</c:v>
                </c:pt>
                <c:pt idx="25">
                  <c:v>98.602008358369147</c:v>
                </c:pt>
                <c:pt idx="26">
                  <c:v>97.136074172574126</c:v>
                </c:pt>
                <c:pt idx="27">
                  <c:v>98.348610608452432</c:v>
                </c:pt>
                <c:pt idx="28">
                  <c:v>98.3124612299208</c:v>
                </c:pt>
                <c:pt idx="29">
                  <c:v>100</c:v>
                </c:pt>
                <c:pt idx="30">
                  <c:v>100.40941259570127</c:v>
                </c:pt>
                <c:pt idx="31">
                  <c:v>100.03328529126179</c:v>
                </c:pt>
                <c:pt idx="32">
                  <c:v>99.616144782923712</c:v>
                </c:pt>
                <c:pt idx="33">
                  <c:v>98.40200774541529</c:v>
                </c:pt>
                <c:pt idx="34">
                  <c:v>98.022390677972041</c:v>
                </c:pt>
                <c:pt idx="35">
                  <c:v>99.814272027815306</c:v>
                </c:pt>
                <c:pt idx="36">
                  <c:v>97.561827316208849</c:v>
                </c:pt>
                <c:pt idx="37">
                  <c:v>97.118526842988885</c:v>
                </c:pt>
                <c:pt idx="38">
                  <c:v>96.96731834763581</c:v>
                </c:pt>
                <c:pt idx="39">
                  <c:v>97.028710406476094</c:v>
                </c:pt>
                <c:pt idx="40">
                  <c:v>96.458592040223948</c:v>
                </c:pt>
                <c:pt idx="41">
                  <c:v>97.868299621275568</c:v>
                </c:pt>
                <c:pt idx="42">
                  <c:v>97.868299621275597</c:v>
                </c:pt>
                <c:pt idx="43">
                  <c:v>98.905680859463658</c:v>
                </c:pt>
                <c:pt idx="44">
                  <c:v>99.928255606596451</c:v>
                </c:pt>
                <c:pt idx="45">
                  <c:v>100.52857356092171</c:v>
                </c:pt>
                <c:pt idx="46">
                  <c:v>101.39611776421469</c:v>
                </c:pt>
                <c:pt idx="47">
                  <c:v>101.07528567069608</c:v>
                </c:pt>
                <c:pt idx="48">
                  <c:v>102.18931400686758</c:v>
                </c:pt>
                <c:pt idx="49">
                  <c:v>105.45045727461665</c:v>
                </c:pt>
                <c:pt idx="50">
                  <c:v>106.12464158111463</c:v>
                </c:pt>
                <c:pt idx="51">
                  <c:v>111.88099270564004</c:v>
                </c:pt>
                <c:pt idx="52">
                  <c:v>114.1837506921586</c:v>
                </c:pt>
                <c:pt idx="53">
                  <c:v>115.08760632872158</c:v>
                </c:pt>
                <c:pt idx="54">
                  <c:v>118.27837907789184</c:v>
                </c:pt>
                <c:pt idx="55">
                  <c:v>122.47555599229634</c:v>
                </c:pt>
                <c:pt idx="56">
                  <c:v>127.3812179785445</c:v>
                </c:pt>
                <c:pt idx="57">
                  <c:v>132.71524171994432</c:v>
                </c:pt>
                <c:pt idx="58">
                  <c:v>141.42451518633865</c:v>
                </c:pt>
                <c:pt idx="59">
                  <c:v>154.87092125358924</c:v>
                </c:pt>
                <c:pt idx="60">
                  <c:v>161.93714231835037</c:v>
                </c:pt>
                <c:pt idx="61">
                  <c:v>164.22711377106202</c:v>
                </c:pt>
                <c:pt idx="62">
                  <c:v>161.62509786554872</c:v>
                </c:pt>
                <c:pt idx="63">
                  <c:v>165.45152607262668</c:v>
                </c:pt>
                <c:pt idx="64">
                  <c:v>168.34887474670435</c:v>
                </c:pt>
                <c:pt idx="65">
                  <c:v>172.2696991306685</c:v>
                </c:pt>
                <c:pt idx="66">
                  <c:v>175.91290180463596</c:v>
                </c:pt>
                <c:pt idx="67">
                  <c:v>181.11548175886998</c:v>
                </c:pt>
                <c:pt idx="68">
                  <c:v>191.10716334635109</c:v>
                </c:pt>
                <c:pt idx="69">
                  <c:v>208.78303504382038</c:v>
                </c:pt>
                <c:pt idx="70">
                  <c:v>232.6802859354766</c:v>
                </c:pt>
                <c:pt idx="71">
                  <c:v>245.21176107089269</c:v>
                </c:pt>
                <c:pt idx="72">
                  <c:v>249.54548232633758</c:v>
                </c:pt>
                <c:pt idx="73">
                  <c:v>246.89966773749242</c:v>
                </c:pt>
                <c:pt idx="74">
                  <c:v>243.46591476862758</c:v>
                </c:pt>
                <c:pt idx="75">
                  <c:v>240.94715222977925</c:v>
                </c:pt>
                <c:pt idx="76">
                  <c:v>239.53451403359688</c:v>
                </c:pt>
                <c:pt idx="77">
                  <c:v>241.51980436154767</c:v>
                </c:pt>
                <c:pt idx="78">
                  <c:v>242.79864033028684</c:v>
                </c:pt>
                <c:pt idx="79">
                  <c:v>249.09009589664754</c:v>
                </c:pt>
                <c:pt idx="80">
                  <c:v>256.06695424402369</c:v>
                </c:pt>
                <c:pt idx="81">
                  <c:v>259.94027297510269</c:v>
                </c:pt>
                <c:pt idx="82">
                  <c:v>260.79258820538729</c:v>
                </c:pt>
                <c:pt idx="83">
                  <c:v>266.56609973250869</c:v>
                </c:pt>
                <c:pt idx="84">
                  <c:v>265.05029243621414</c:v>
                </c:pt>
                <c:pt idx="85">
                  <c:v>265.12821023297369</c:v>
                </c:pt>
                <c:pt idx="86">
                  <c:v>255.32851658869183</c:v>
                </c:pt>
                <c:pt idx="87">
                  <c:v>215.90267447838758</c:v>
                </c:pt>
                <c:pt idx="88">
                  <c:v>211.41216608662884</c:v>
                </c:pt>
                <c:pt idx="89">
                  <c:v>206.80601347337611</c:v>
                </c:pt>
                <c:pt idx="90">
                  <c:v>209.32923426460118</c:v>
                </c:pt>
                <c:pt idx="91">
                  <c:v>212.09508946020813</c:v>
                </c:pt>
                <c:pt idx="92">
                  <c:v>209.56513067994473</c:v>
                </c:pt>
                <c:pt idx="93">
                  <c:v>215.2875998289789</c:v>
                </c:pt>
                <c:pt idx="94">
                  <c:v>216.01910163051647</c:v>
                </c:pt>
                <c:pt idx="95">
                  <c:v>216.20850950262601</c:v>
                </c:pt>
                <c:pt idx="96">
                  <c:v>217.56707619601383</c:v>
                </c:pt>
                <c:pt idx="97">
                  <c:v>227.5281543972097</c:v>
                </c:pt>
                <c:pt idx="98">
                  <c:v>232.05725535058417</c:v>
                </c:pt>
                <c:pt idx="99">
                  <c:v>236.41066198014676</c:v>
                </c:pt>
                <c:pt idx="100">
                  <c:v>237.32906732385752</c:v>
                </c:pt>
                <c:pt idx="101">
                  <c:v>239.35836238031808</c:v>
                </c:pt>
                <c:pt idx="102">
                  <c:v>245.83933277223824</c:v>
                </c:pt>
                <c:pt idx="103">
                  <c:v>253.34360923860459</c:v>
                </c:pt>
                <c:pt idx="104">
                  <c:v>267.39954930565</c:v>
                </c:pt>
                <c:pt idx="105">
                  <c:v>283.80004125448392</c:v>
                </c:pt>
                <c:pt idx="106">
                  <c:v>296.25545302690415</c:v>
                </c:pt>
                <c:pt idx="107">
                  <c:v>304.66976984650296</c:v>
                </c:pt>
                <c:pt idx="108">
                  <c:v>300.92999999999921</c:v>
                </c:pt>
                <c:pt idx="109">
                  <c:v>303.58</c:v>
                </c:pt>
                <c:pt idx="110">
                  <c:v>308.12</c:v>
                </c:pt>
                <c:pt idx="111" formatCode="General">
                  <c:v>315.64999999999998</c:v>
                </c:pt>
                <c:pt idx="112">
                  <c:v>329.16</c:v>
                </c:pt>
                <c:pt idx="113">
                  <c:v>336.28</c:v>
                </c:pt>
                <c:pt idx="114">
                  <c:v>346.14000000000038</c:v>
                </c:pt>
                <c:pt idx="115">
                  <c:v>357.45</c:v>
                </c:pt>
                <c:pt idx="116">
                  <c:v>359.01</c:v>
                </c:pt>
                <c:pt idx="117">
                  <c:v>358.95</c:v>
                </c:pt>
                <c:pt idx="118">
                  <c:v>358.91999999999933</c:v>
                </c:pt>
                <c:pt idx="119">
                  <c:v>364.69</c:v>
                </c:pt>
                <c:pt idx="120">
                  <c:v>359.01</c:v>
                </c:pt>
                <c:pt idx="121">
                  <c:v>344.54</c:v>
                </c:pt>
                <c:pt idx="122" formatCode="General">
                  <c:v>322.66000000000008</c:v>
                </c:pt>
              </c:numCache>
            </c:numRef>
          </c:val>
        </c:ser>
        <c:dLbls/>
        <c:marker val="1"/>
        <c:axId val="59187584"/>
        <c:axId val="59189120"/>
      </c:lineChart>
      <c:dateAx>
        <c:axId val="59187584"/>
        <c:scaling>
          <c:orientation val="minMax"/>
        </c:scaling>
        <c:axPos val="b"/>
        <c:numFmt formatCode="mmm\-yy" sourceLinked="0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9189120"/>
        <c:crosses val="autoZero"/>
        <c:auto val="1"/>
        <c:lblOffset val="100"/>
        <c:baseTimeUnit val="months"/>
        <c:majorUnit val="6"/>
        <c:majorTimeUnit val="months"/>
        <c:minorUnit val="6"/>
        <c:minorTimeUnit val="days"/>
      </c:dateAx>
      <c:valAx>
        <c:axId val="59189120"/>
        <c:scaling>
          <c:orientation val="minMax"/>
          <c:max val="380"/>
          <c:min val="80"/>
        </c:scaling>
        <c:axPos val="l"/>
        <c:majorGridlines>
          <c:spPr>
            <a:ln>
              <a:solidFill>
                <a:schemeClr val="tx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/>
                  <a:t>Index Value</a:t>
                </a:r>
              </a:p>
            </c:rich>
          </c:tx>
          <c:layout>
            <c:manualLayout>
              <c:xMode val="edge"/>
              <c:yMode val="edge"/>
              <c:x val="1.4260299373841058E-2"/>
              <c:y val="0.33729264053075181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 sz="1000"/>
            </a:pPr>
            <a:endParaRPr lang="en-US"/>
          </a:p>
        </c:txPr>
        <c:crossAx val="59187584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0.73579</cdr:x>
      <cdr:y>0</cdr:y>
    </cdr:from>
    <cdr:to>
      <cdr:x>1</cdr:x>
      <cdr:y>0.0637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70289" y="0"/>
          <a:ext cx="1647834" cy="2633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800" b="0" i="0" strike="noStrike" dirty="0">
              <a:solidFill>
                <a:srgbClr val="999999"/>
              </a:solidFill>
              <a:latin typeface="Arial" pitchFamily="34" charset="0"/>
              <a:cs typeface="Arial" pitchFamily="34" charset="0"/>
            </a:rPr>
            <a:t>Source: Liv-ex.com</a:t>
          </a:r>
        </a:p>
      </cdr:txBody>
    </cdr:sp>
  </cdr:relSizeAnchor>
  <cdr:relSizeAnchor xmlns:cdr="http://schemas.openxmlformats.org/drawingml/2006/chartDrawing">
    <cdr:from>
      <cdr:x>0.49951</cdr:x>
      <cdr:y>0.5083</cdr:y>
    </cdr:from>
    <cdr:to>
      <cdr:x>0.51301</cdr:x>
      <cdr:y>0.55833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77071" y="2046307"/>
          <a:ext cx="72295" cy="201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975" b="0" i="0" strike="noStrike">
              <a:solidFill>
                <a:srgbClr val="333333"/>
              </a:solidFill>
              <a:latin typeface="Verdana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5DE9E-0BF1-44A7-A42B-77273D9A9926}" type="datetimeFigureOut">
              <a:rPr lang="en-GB" smtClean="0"/>
              <a:pPr/>
              <a:t>31/10/2011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C8B19-B58C-4E5D-AE72-02E8C70A62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6302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C8B19-B58C-4E5D-AE72-02E8C70A6299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043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F7A9894-F38E-4412-8729-CC2D92589AC3}" type="datetimeFigureOut">
              <a:rPr lang="es-ES_tradnl" smtClean="0"/>
              <a:pPr>
                <a:defRPr/>
              </a:pPr>
              <a:t>31/10/2011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73A2770-6728-49A3-911B-82E9A44A5624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890" y="3578225"/>
            <a:ext cx="8881110" cy="777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Market</a:t>
            </a: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Transparency </a:t>
            </a: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and 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Efficiency: </a:t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Fine Wine’s</a:t>
            </a: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 Online </a:t>
            </a:r>
            <a:r>
              <a:rPr lang="es-ES_tradnl" dirty="0" err="1" smtClean="0">
                <a:solidFill>
                  <a:schemeClr val="tx2">
                    <a:satMod val="200000"/>
                  </a:schemeClr>
                </a:solidFill>
              </a:rPr>
              <a:t>Revolution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3314" name="8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0913" y="757238"/>
            <a:ext cx="2719387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16 Imagen" descr="wine-academ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225" y="5851525"/>
            <a:ext cx="20351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17 Imagen" descr="mad-win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1763" y="5894388"/>
            <a:ext cx="2484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18 Imagen" descr="awsec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0238" y="5815013"/>
            <a:ext cx="155098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10 Imagen" descr="logo_araex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1350" y="5776913"/>
            <a:ext cx="619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WHAT NEXT?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7" y="1426464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/>
            <a:endParaRPr lang="en-GB" sz="32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In our view, the next ten years will be all about using the internet to increase efficiency, reduce costs and limit stock movement.</a:t>
            </a:r>
          </a:p>
          <a:p>
            <a:endParaRPr lang="en-GB" sz="28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 The focus will move from improving the trading experience, to improving post-trade settlement.</a:t>
            </a:r>
          </a:p>
          <a:p>
            <a:pPr marL="719138" indent="-719138"/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chemeClr val="tx2">
                    <a:satMod val="200000"/>
                  </a:schemeClr>
                </a:solidFill>
              </a:rPr>
              <a:t>A POST-TRADE REVOLUTION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99456" y="1260764"/>
            <a:ext cx="70387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/>
            <a:endParaRPr lang="en-GB" sz="2400" dirty="0" smtClean="0">
              <a:latin typeface="+mn-lt"/>
            </a:endParaRPr>
          </a:p>
          <a:p>
            <a:pPr marL="719138" indent="-719138"/>
            <a:r>
              <a:rPr lang="en-GB" sz="2400" dirty="0" smtClean="0">
                <a:latin typeface="+mn-lt"/>
              </a:rPr>
              <a:t>Two key issues: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Accounting and logistics functions in fine wine remain little changed in 20 years. 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Fine wine continues to use commercial wine’s  logistics infrastructure, despite having very different requirements. The internet gives </a:t>
            </a:r>
            <a:r>
              <a:rPr lang="en-GB" sz="2400" dirty="0" smtClean="0">
                <a:latin typeface="+mn-lt"/>
              </a:rPr>
              <a:t>the fine wine trade </a:t>
            </a:r>
            <a:r>
              <a:rPr lang="en-GB" sz="2400" dirty="0" smtClean="0">
                <a:latin typeface="+mn-lt"/>
              </a:rPr>
              <a:t>the opportunity to develop its own platform. 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chemeClr val="tx2">
                    <a:satMod val="200000"/>
                  </a:schemeClr>
                </a:solidFill>
              </a:rPr>
              <a:t>IMPROVING SYSTEMS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9994" y="1426464"/>
            <a:ext cx="68338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+mn-lt"/>
            </a:endParaRPr>
          </a:p>
          <a:p>
            <a:pPr marL="714375" indent="-714375"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Increased data interchange between customers and suppliers using industry-wide messaging standards.</a:t>
            </a:r>
          </a:p>
          <a:p>
            <a:pPr marL="714375" indent="-714375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714375" indent="-714375"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Transactions, invoices, warehouse instructions and accounts entries </a:t>
            </a:r>
            <a:r>
              <a:rPr lang="en-GB" sz="2400" dirty="0" smtClean="0">
                <a:latin typeface="+mn-lt"/>
              </a:rPr>
              <a:t>will </a:t>
            </a:r>
            <a:r>
              <a:rPr lang="en-GB" sz="2400" dirty="0" smtClean="0">
                <a:latin typeface="+mn-lt"/>
              </a:rPr>
              <a:t>be electronic– allowing for straight-through processing. </a:t>
            </a:r>
          </a:p>
          <a:p>
            <a:pPr indent="719138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714375" indent="-714375"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L-WIN – The Universal Wine Code – is a key part of this process. A common language for the trade: one wine, one code. </a:t>
            </a:r>
          </a:p>
          <a:p>
            <a:endParaRPr lang="en-GB" sz="2400" dirty="0" smtClean="0">
              <a:latin typeface="+mn-lt"/>
            </a:endParaRPr>
          </a:p>
          <a:p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272" y="512064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A NEW SUPPLY CHAIN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6" y="1690255"/>
            <a:ext cx="68672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Arial" pitchFamily="34" charset="0"/>
              <a:buChar char="•"/>
            </a:pPr>
            <a:endParaRPr lang="en-GB" sz="3200" dirty="0" smtClean="0">
              <a:latin typeface="+mn-lt"/>
            </a:endParaRPr>
          </a:p>
          <a:p>
            <a:r>
              <a:rPr lang="en-GB" sz="3600" dirty="0" smtClean="0">
                <a:latin typeface="+mn-lt"/>
              </a:rPr>
              <a:t>From a business </a:t>
            </a:r>
            <a:r>
              <a:rPr lang="en-GB" sz="3600" dirty="0" smtClean="0">
                <a:latin typeface="+mn-lt"/>
              </a:rPr>
              <a:t>perspective - commercial </a:t>
            </a:r>
            <a:r>
              <a:rPr lang="en-GB" sz="3600" dirty="0" smtClean="0">
                <a:latin typeface="+mn-lt"/>
              </a:rPr>
              <a:t>wine and fine wine have nothing in common....</a:t>
            </a:r>
          </a:p>
          <a:p>
            <a:endParaRPr lang="en-GB" sz="3600" dirty="0" smtClean="0">
              <a:latin typeface="+mn-lt"/>
            </a:endParaRPr>
          </a:p>
          <a:p>
            <a:r>
              <a:rPr lang="en-GB" sz="3600" dirty="0" smtClean="0">
                <a:latin typeface="+mn-lt"/>
              </a:rPr>
              <a:t>So why do they share the same supply chain?</a:t>
            </a:r>
          </a:p>
          <a:p>
            <a:endParaRPr lang="en-GB" sz="32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COMMERCIAL WINE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7" y="20465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457" y="1813815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9457" y="4348976"/>
            <a:ext cx="72774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 smtClean="0">
                <a:latin typeface="+mn-lt"/>
              </a:rPr>
              <a:t>Fast moving: </a:t>
            </a:r>
            <a:r>
              <a:rPr lang="en-GB" sz="2400" dirty="0" smtClean="0">
                <a:latin typeface="+mn-lt"/>
              </a:rPr>
              <a:t>Designed to be drunk within eighteen months of release. </a:t>
            </a:r>
          </a:p>
          <a:p>
            <a:pPr>
              <a:spcBef>
                <a:spcPts val="1200"/>
              </a:spcBef>
            </a:pPr>
            <a:r>
              <a:rPr lang="en-GB" sz="2400" b="1" dirty="0" smtClean="0">
                <a:latin typeface="+mn-lt"/>
              </a:rPr>
              <a:t>Low value: </a:t>
            </a:r>
            <a:r>
              <a:rPr lang="en-GB" sz="2400" dirty="0" smtClean="0">
                <a:latin typeface="+mn-lt"/>
              </a:rPr>
              <a:t>The average bottle price in the UK  (before tax and retailer margin) was $2 in 2010. </a:t>
            </a:r>
          </a:p>
          <a:p>
            <a:pPr>
              <a:spcBef>
                <a:spcPts val="1200"/>
              </a:spcBef>
            </a:pPr>
            <a:r>
              <a:rPr lang="en-GB" sz="2400" b="1" dirty="0" smtClean="0">
                <a:latin typeface="+mn-lt"/>
              </a:rPr>
              <a:t>Short and Simple: </a:t>
            </a:r>
            <a:r>
              <a:rPr lang="en-GB" sz="2400" dirty="0" smtClean="0">
                <a:latin typeface="+mn-lt"/>
              </a:rPr>
              <a:t>Direct supply chain.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60361" y="1415572"/>
            <a:ext cx="2468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+mn-lt"/>
              </a:rPr>
              <a:t>Producer</a:t>
            </a:r>
          </a:p>
          <a:p>
            <a:pPr algn="ctr"/>
            <a:endParaRPr lang="en-GB" sz="2400" dirty="0" smtClean="0">
              <a:latin typeface="+mn-lt"/>
            </a:endParaRPr>
          </a:p>
          <a:p>
            <a:pPr algn="ctr"/>
            <a:endParaRPr lang="en-GB" sz="2400" dirty="0" smtClean="0">
              <a:latin typeface="+mn-lt"/>
            </a:endParaRPr>
          </a:p>
          <a:p>
            <a:pPr algn="ctr"/>
            <a:r>
              <a:rPr lang="en-GB" sz="2400" dirty="0" smtClean="0">
                <a:latin typeface="+mn-lt"/>
              </a:rPr>
              <a:t>Distributor</a:t>
            </a:r>
          </a:p>
          <a:p>
            <a:pPr algn="ctr"/>
            <a:endParaRPr lang="en-GB" sz="2400" dirty="0" smtClean="0">
              <a:latin typeface="+mn-lt"/>
            </a:endParaRPr>
          </a:p>
          <a:p>
            <a:pPr algn="ctr"/>
            <a:endParaRPr lang="en-GB" sz="2400" dirty="0" smtClean="0">
              <a:latin typeface="+mn-lt"/>
            </a:endParaRPr>
          </a:p>
          <a:p>
            <a:pPr algn="ctr"/>
            <a:r>
              <a:rPr lang="en-GB" sz="2400" dirty="0" smtClean="0">
                <a:latin typeface="+mn-lt"/>
              </a:rPr>
              <a:t>Consumer</a:t>
            </a:r>
            <a:endParaRPr lang="en-GB" sz="2400" dirty="0"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266986" y="1813815"/>
            <a:ext cx="479503" cy="707886"/>
          </a:xfrm>
          <a:prstGeom prst="downArrow">
            <a:avLst/>
          </a:prstGeom>
          <a:solidFill>
            <a:srgbClr val="B7B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6266986" y="2957148"/>
            <a:ext cx="479503" cy="707886"/>
          </a:xfrm>
          <a:prstGeom prst="downArrow">
            <a:avLst/>
          </a:prstGeom>
          <a:solidFill>
            <a:srgbClr val="B7B7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Blosson Hillcropp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457" y="1206206"/>
            <a:ext cx="2006127" cy="2887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380" y="512064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FINE WINE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7" y="20465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352" y="4683512"/>
            <a:ext cx="779470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 smtClean="0">
                <a:latin typeface="+mn-lt"/>
              </a:rPr>
              <a:t>Slow moving: </a:t>
            </a:r>
            <a:r>
              <a:rPr lang="en-GB" sz="2400" dirty="0">
                <a:latin typeface="+mn-lt"/>
              </a:rPr>
              <a:t>D</a:t>
            </a:r>
            <a:r>
              <a:rPr lang="en-GB" sz="2400" dirty="0" smtClean="0">
                <a:latin typeface="+mn-lt"/>
              </a:rPr>
              <a:t>esigned to mature for up to 50 years. </a:t>
            </a:r>
          </a:p>
          <a:p>
            <a:pPr>
              <a:spcBef>
                <a:spcPts val="1200"/>
              </a:spcBef>
            </a:pPr>
            <a:r>
              <a:rPr lang="en-GB" sz="2400" b="1" dirty="0" smtClean="0">
                <a:latin typeface="+mn-lt"/>
              </a:rPr>
              <a:t>High value: </a:t>
            </a:r>
            <a:r>
              <a:rPr lang="en-GB" sz="2400" dirty="0">
                <a:latin typeface="+mn-lt"/>
              </a:rPr>
              <a:t>T</a:t>
            </a:r>
            <a:r>
              <a:rPr lang="en-GB" sz="2400" dirty="0" smtClean="0">
                <a:latin typeface="+mn-lt"/>
              </a:rPr>
              <a:t>he average traded price for a bottle of wine on Liv-ex in 2010 was $400.</a:t>
            </a:r>
          </a:p>
          <a:p>
            <a:pPr>
              <a:spcBef>
                <a:spcPts val="1200"/>
              </a:spcBef>
            </a:pPr>
            <a:r>
              <a:rPr lang="en-GB" sz="2400" b="1" dirty="0" smtClean="0">
                <a:latin typeface="+mn-lt"/>
              </a:rPr>
              <a:t>Long and Complex: </a:t>
            </a:r>
            <a:r>
              <a:rPr lang="en-GB" sz="2400" dirty="0">
                <a:latin typeface="+mn-lt"/>
              </a:rPr>
              <a:t>C</a:t>
            </a:r>
            <a:r>
              <a:rPr lang="en-GB" sz="2400" dirty="0" smtClean="0">
                <a:latin typeface="+mn-lt"/>
              </a:rPr>
              <a:t>omplicated supply chain.</a:t>
            </a:r>
          </a:p>
          <a:p>
            <a:endParaRPr lang="en-GB" sz="3200" dirty="0">
              <a:latin typeface="+mn-lt"/>
            </a:endParaRPr>
          </a:p>
        </p:txBody>
      </p:sp>
      <p:pic>
        <p:nvPicPr>
          <p:cNvPr id="12" name="Picture 11" descr="structureoffinew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412" y="1426464"/>
            <a:ext cx="5166368" cy="2870831"/>
          </a:xfrm>
          <a:prstGeom prst="rect">
            <a:avLst/>
          </a:prstGeom>
        </p:spPr>
      </p:pic>
      <p:pic>
        <p:nvPicPr>
          <p:cNvPr id="13" name="Picture 12" descr="lbl_Latour_6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286" y="1356557"/>
            <a:ext cx="1950896" cy="3014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380" y="512064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ELIMINATE MOVEMENTS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7" y="20465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9457" y="2046514"/>
            <a:ext cx="71301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n-lt"/>
              </a:rPr>
              <a:t>80% of the trade on Liv-ex is in wines from the last ten vintages, the majority of which are not for immediate consumption. </a:t>
            </a:r>
          </a:p>
          <a:p>
            <a:endParaRPr lang="en-GB" sz="28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So why move it?</a:t>
            </a:r>
          </a:p>
          <a:p>
            <a:endParaRPr lang="en-GB" sz="28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Eliminating excessive movement of stock offers huge upside.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chemeClr val="tx2">
                    <a:satMod val="200000"/>
                  </a:schemeClr>
                </a:solidFill>
              </a:rPr>
              <a:t>THE SOLUTION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7" y="1656605"/>
            <a:ext cx="6629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n-lt"/>
              </a:rPr>
              <a:t>We are reorganising our logistics along central depository lines, which is: </a:t>
            </a:r>
          </a:p>
          <a:p>
            <a:endParaRPr lang="en-GB" sz="28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A mechanism for storing and managing ownership records in multiple locations. </a:t>
            </a:r>
          </a:p>
          <a:p>
            <a:endParaRPr lang="en-GB" sz="28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Ownership can be transferred via electronic transfer, removing the need for physical movements.</a:t>
            </a:r>
          </a:p>
          <a:p>
            <a:endParaRPr lang="en-GB" sz="2800" dirty="0" smtClean="0">
              <a:latin typeface="+mn-lt"/>
            </a:endParaRPr>
          </a:p>
          <a:p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chemeClr val="tx2">
                    <a:satMod val="200000"/>
                  </a:schemeClr>
                </a:solidFill>
              </a:rPr>
              <a:t>THE BENEFITS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5574" y="1962615"/>
            <a:ext cx="662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Arial" pitchFamily="34" charset="0"/>
              <a:buChar char="•"/>
            </a:pPr>
            <a:endParaRPr lang="en-GB" sz="2800" dirty="0" smtClean="0">
              <a:latin typeface="+mn-lt"/>
            </a:endParaRPr>
          </a:p>
          <a:p>
            <a:pPr lvl="0" indent="719138"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Reduced costs and risk </a:t>
            </a:r>
          </a:p>
          <a:p>
            <a:pPr lvl="0" indent="719138">
              <a:buFont typeface="Arial" pitchFamily="34" charset="0"/>
              <a:buChar char="•"/>
            </a:pPr>
            <a:endParaRPr lang="en-GB" sz="2800" dirty="0" smtClean="0">
              <a:latin typeface="+mn-lt"/>
            </a:endParaRPr>
          </a:p>
          <a:p>
            <a:pPr lvl="0" indent="719138"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Faster working capital cycle time</a:t>
            </a:r>
          </a:p>
          <a:p>
            <a:pPr lvl="0" indent="719138">
              <a:buFont typeface="Arial" pitchFamily="34" charset="0"/>
              <a:buChar char="•"/>
            </a:pPr>
            <a:endParaRPr lang="en-GB" sz="2800" dirty="0" smtClean="0">
              <a:latin typeface="+mn-lt"/>
            </a:endParaRPr>
          </a:p>
          <a:p>
            <a:pPr lvl="0" indent="719138">
              <a:buFont typeface="Arial" pitchFamily="34" charset="0"/>
              <a:buChar char="•"/>
            </a:pPr>
            <a:r>
              <a:rPr lang="en-GB" sz="2800" dirty="0" smtClean="0">
                <a:latin typeface="+mn-lt"/>
              </a:rPr>
              <a:t>Better provenance</a:t>
            </a:r>
          </a:p>
          <a:p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99457" y="2180741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n-lt"/>
              </a:rPr>
              <a:t>The revolution in transparency is well advanced, but the potential gains from reorganising the post-trade infrastructure could be even more important.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858" y="5603967"/>
            <a:ext cx="8186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dirty="0" smtClean="0"/>
              <a:t>Visit our mobile site – </a:t>
            </a:r>
            <a:r>
              <a:rPr lang="en-GB" b="1" dirty="0" smtClean="0">
                <a:solidFill>
                  <a:schemeClr val="accent3"/>
                </a:solidFill>
              </a:rPr>
              <a:t>www.liv-exHKIWSF.com</a:t>
            </a:r>
            <a:r>
              <a:rPr lang="en-GB" dirty="0" smtClean="0"/>
              <a:t> – to download this talk or find us on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209" y="6154085"/>
            <a:ext cx="321916" cy="321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8241" y="6154086"/>
            <a:ext cx="321915" cy="3219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6154086"/>
            <a:ext cx="1172690" cy="321915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TO CONCLUDE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783" y="2487563"/>
            <a:ext cx="8926105" cy="42577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LIV-EX</a:t>
            </a:r>
            <a:b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4338" name="4 Imagen" descr="wine-futur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9846" y="1427163"/>
            <a:ext cx="821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Set up in 1999, the vision for Liv-ex was to create a global exchange for fine wine merchants.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3910" y="6098964"/>
            <a:ext cx="3344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400 members -  33 countries</a:t>
            </a:r>
            <a:endParaRPr lang="en-GB" sz="2000" dirty="0">
              <a:solidFill>
                <a:schemeClr val="bg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RIPE FOR CHANGE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1857" y="1567543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Traditionally opaque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Lack of trading liquidity</a:t>
            </a:r>
          </a:p>
          <a:p>
            <a:pPr marL="719138" indent="-719138"/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Highly fragmented, both in terms of players and products</a:t>
            </a:r>
            <a:endParaRPr lang="en-GB" sz="2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MARKET TRANSPARENCY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99457" y="1785257"/>
            <a:ext cx="6629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+mn-lt"/>
              </a:rPr>
              <a:t>The internet’s most important innovation has been transparency of:  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  <a:cs typeface="Arial" pitchFamily="34" charset="0"/>
              </a:rPr>
              <a:t>Quality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Availability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Pricing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MARKET TRANSPARENCY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1694046"/>
            <a:ext cx="6629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+mn-lt"/>
              </a:rPr>
              <a:t>Ten years ago, price discovery was time consuming and imperfect  - even for insiders. Outsiders had no chance.</a:t>
            </a:r>
            <a:endParaRPr lang="en-GB" sz="2600" dirty="0">
              <a:latin typeface="+mn-lt"/>
            </a:endParaRPr>
          </a:p>
        </p:txBody>
      </p:sp>
      <p:pic>
        <p:nvPicPr>
          <p:cNvPr id="18433" name="Picture 1" descr="C:\Users\jack\AppData\Local\Microsoft\Windows\Temporary Internet Files\Content.Outlook\JH1TYANC\fax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5463" y="3058125"/>
            <a:ext cx="3153957" cy="3153957"/>
          </a:xfrm>
          <a:prstGeom prst="rect">
            <a:avLst/>
          </a:prstGeom>
          <a:noFill/>
        </p:spPr>
      </p:pic>
      <p:pic>
        <p:nvPicPr>
          <p:cNvPr id="7" name="Picture 6" descr="pap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250" y="3058125"/>
            <a:ext cx="3530466" cy="3153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MARKET TRANSPARENCY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99456" y="1427163"/>
            <a:ext cx="73977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+mn-lt"/>
              </a:rPr>
              <a:t>Today, price discovery is instant and available to all:</a:t>
            </a:r>
            <a:endParaRPr lang="en-GB" sz="2600" dirty="0">
              <a:latin typeface="+mn-lt"/>
            </a:endParaRPr>
          </a:p>
        </p:txBody>
      </p:sp>
      <p:pic>
        <p:nvPicPr>
          <p:cNvPr id="5" name="Picture 4" descr="Lafite20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979" y="1986802"/>
            <a:ext cx="5355770" cy="4588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THE RESULT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9457" y="1807029"/>
            <a:ext cx="6629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719138"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Dramatically lower barriers to entry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Increased confidence for both the trade and collectors</a:t>
            </a:r>
          </a:p>
          <a:p>
            <a:pPr marL="719138" indent="-719138">
              <a:buFont typeface="Arial" pitchFamily="34" charset="0"/>
              <a:buChar char="•"/>
            </a:pPr>
            <a:endParaRPr lang="en-GB" sz="2600" dirty="0" smtClean="0">
              <a:latin typeface="+mn-lt"/>
            </a:endParaRPr>
          </a:p>
          <a:p>
            <a:pPr marL="719138" indent="-719138">
              <a:buFont typeface="Arial" pitchFamily="34" charset="0"/>
              <a:buChar char="•"/>
            </a:pPr>
            <a:r>
              <a:rPr lang="en-GB" sz="2600" dirty="0" smtClean="0">
                <a:latin typeface="+mn-lt"/>
              </a:rPr>
              <a:t>Margin compression, but market expansion</a:t>
            </a:r>
          </a:p>
          <a:p>
            <a:pPr marL="719138" indent="-719138"/>
            <a:endParaRPr lang="en-GB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MARKET EXPANSION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99457" y="1427163"/>
            <a:ext cx="662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+mn-lt"/>
              </a:rPr>
              <a:t>Global  fine wine turnover has quadrupled since 2004,  reaching  </a:t>
            </a:r>
            <a:r>
              <a:rPr lang="en-GB" sz="2600" dirty="0" smtClean="0">
                <a:latin typeface="+mn-lt"/>
              </a:rPr>
              <a:t>USD4bn </a:t>
            </a:r>
            <a:r>
              <a:rPr lang="en-GB" sz="2600" dirty="0" smtClean="0">
                <a:latin typeface="+mn-lt"/>
              </a:rPr>
              <a:t>in 2010.</a:t>
            </a:r>
            <a:endParaRPr lang="en-GB" sz="2600" dirty="0">
              <a:latin typeface="+mn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393371" y="2603725"/>
          <a:ext cx="5638800" cy="3622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HIGHER PRICES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5362" name="4 Imagen" descr="wine-futu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5225" y="188913"/>
            <a:ext cx="13827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www.liv-ex.com/ChartServlet?chartName=InternalIndicesChart&amp;startDate=01/01/2001&amp;endDate=01/01/2011&amp;indexId=13&amp;Width=600&amp;Hieght=400&amp;dataPoin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4340" name="Picture 4" descr="http://www.liv-ex.com/ChartServlet?chartName=InternalIndicesChart&amp;startDate=01/01/2001&amp;endDate=01/01/2011&amp;indexId=13&amp;Width=600&amp;Hieght=400&amp;dataPoin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4342" name="Picture 6" descr="http://www.liv-ex.com/ChartServlet?chartName=InternalIndicesChart&amp;startDate=01/01/2001&amp;endDate=01/01/2011&amp;indexId=13&amp;Width=600&amp;Hieght=400&amp;dataPoin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099456" y="2587083"/>
          <a:ext cx="6236834" cy="413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99456" y="1647109"/>
            <a:ext cx="779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Prices for the top wines have increase 220% in ten years.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4806</TotalTime>
  <Words>586</Words>
  <Application>Microsoft Office PowerPoint</Application>
  <PresentationFormat>On-screen Show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Market Transparency and Efficiency:  Fine Wine’s Online Revolution</vt:lpstr>
      <vt:lpstr>LIV-EX </vt:lpstr>
      <vt:lpstr>RIPE FOR CHANGE</vt:lpstr>
      <vt:lpstr>MARKET TRANSPARENCY</vt:lpstr>
      <vt:lpstr>MARKET TRANSPARENCY</vt:lpstr>
      <vt:lpstr>MARKET TRANSPARENCY</vt:lpstr>
      <vt:lpstr>THE RESULT</vt:lpstr>
      <vt:lpstr>MARKET EXPANSION</vt:lpstr>
      <vt:lpstr>HIGHER PRICES</vt:lpstr>
      <vt:lpstr>WHAT NEXT?</vt:lpstr>
      <vt:lpstr>A POST-TRADE REVOLUTION</vt:lpstr>
      <vt:lpstr>IMPROVING SYSTEMS</vt:lpstr>
      <vt:lpstr>A NEW SUPPLY CHAIN</vt:lpstr>
      <vt:lpstr>COMMERCIAL WINE</vt:lpstr>
      <vt:lpstr>FINE WINE</vt:lpstr>
      <vt:lpstr>ELIMINATE MOVEMENTS</vt:lpstr>
      <vt:lpstr>THE SOLUTION</vt:lpstr>
      <vt:lpstr>THE BENEFITS</vt:lpstr>
      <vt:lpstr>TO CONCLUDE</vt:lpstr>
    </vt:vector>
  </TitlesOfParts>
  <Company>TWA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Patricia Jimenez</dc:creator>
  <cp:lastModifiedBy>james</cp:lastModifiedBy>
  <cp:revision>423</cp:revision>
  <dcterms:created xsi:type="dcterms:W3CDTF">2011-08-18T12:37:23Z</dcterms:created>
  <dcterms:modified xsi:type="dcterms:W3CDTF">2011-10-31T15:39:40Z</dcterms:modified>
</cp:coreProperties>
</file>